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5" r:id="rId3"/>
    <p:sldId id="257" r:id="rId4"/>
    <p:sldId id="258" r:id="rId5"/>
    <p:sldId id="266" r:id="rId6"/>
    <p:sldId id="259" r:id="rId7"/>
    <p:sldId id="260" r:id="rId8"/>
    <p:sldId id="261" r:id="rId9"/>
    <p:sldId id="269" r:id="rId10"/>
    <p:sldId id="272" r:id="rId11"/>
    <p:sldId id="270" r:id="rId12"/>
    <p:sldId id="271" r:id="rId13"/>
    <p:sldId id="262" r:id="rId14"/>
    <p:sldId id="274" r:id="rId15"/>
    <p:sldId id="275" r:id="rId16"/>
    <p:sldId id="273" r:id="rId17"/>
    <p:sldId id="276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58" autoAdjust="0"/>
  </p:normalViewPr>
  <p:slideViewPr>
    <p:cSldViewPr snapToGrid="0">
      <p:cViewPr varScale="1">
        <p:scale>
          <a:sx n="115" d="100"/>
          <a:sy n="115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4F3DB-26FB-4A93-8007-7FB200544A91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E9461-D748-4301-B66D-F3190FD8C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6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569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838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5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916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4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96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66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26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6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9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58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60C1D-088C-4B43-9BC8-085F77EF61D5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543A8-E306-494F-BF4E-ADF9E2962E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9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JPG"/><Relationship Id="rId7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.JP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JP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3.JP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3.JPG"/><Relationship Id="rId10" Type="http://schemas.openxmlformats.org/officeDocument/2006/relationships/image" Target="../media/image52.jpeg"/><Relationship Id="rId4" Type="http://schemas.openxmlformats.org/officeDocument/2006/relationships/image" Target="../media/image2.JP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3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7" y="58843"/>
            <a:ext cx="11673001" cy="643737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7F7B44D-8F23-4765-B10A-42206ABD7346}"/>
              </a:ext>
            </a:extLst>
          </p:cNvPr>
          <p:cNvSpPr/>
          <p:nvPr/>
        </p:nvSpPr>
        <p:spPr>
          <a:xfrm>
            <a:off x="1055440" y="1268760"/>
            <a:ext cx="98650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rPr>
              <a:t>Кафедра эпидемиологии и </a:t>
            </a:r>
            <a:r>
              <a:rPr lang="ru-RU" sz="3200" b="1" dirty="0" err="1" smtClean="0">
                <a:solidFill>
                  <a:schemeClr val="bg1"/>
                </a:solidFill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rPr>
              <a:t>дезинфектологии</a:t>
            </a:r>
            <a:endParaRPr lang="ru-RU" sz="3200" b="1" dirty="0">
              <a:solidFill>
                <a:schemeClr val="bg1"/>
              </a:solidFill>
              <a:latin typeface="Droid Serif" panose="020B0604020202020204" charset="0"/>
              <a:ea typeface="Droid Serif" panose="020B0604020202020204" charset="0"/>
              <a:cs typeface="Droid Serif" panose="020B060402020202020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F7B44D-8F23-4765-B10A-42206ABD7346}"/>
              </a:ext>
            </a:extLst>
          </p:cNvPr>
          <p:cNvSpPr/>
          <p:nvPr/>
        </p:nvSpPr>
        <p:spPr>
          <a:xfrm>
            <a:off x="1199456" y="2708920"/>
            <a:ext cx="98650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rPr>
              <a:t>Факультет профилактической медицины и организации здравоохранения</a:t>
            </a:r>
            <a:endParaRPr lang="ru-RU" sz="2200" b="1" dirty="0">
              <a:solidFill>
                <a:schemeClr val="bg1"/>
              </a:solidFill>
              <a:latin typeface="Droid Serif" panose="020B0604020202020204" charset="0"/>
              <a:ea typeface="Droid Serif" panose="020B0604020202020204" charset="0"/>
              <a:cs typeface="Droid Serif" panose="020B060402020202020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EF935F4-CE19-4BFC-AA86-BA233000D37D}"/>
              </a:ext>
            </a:extLst>
          </p:cNvPr>
          <p:cNvSpPr txBox="1">
            <a:spLocks noChangeArrowheads="1"/>
          </p:cNvSpPr>
          <p:nvPr/>
        </p:nvSpPr>
        <p:spPr>
          <a:xfrm>
            <a:off x="263352" y="4797152"/>
            <a:ext cx="11593288" cy="1527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altLang="ru-RU" sz="3200" dirty="0" smtClean="0">
                <a:solidFill>
                  <a:sysClr val="window" lastClr="FFFFFF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Демина Ю.В.</a:t>
            </a:r>
            <a:r>
              <a:rPr kumimoji="0" lang="ru-RU" altLang="ru-RU" sz="320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endParaRPr kumimoji="0" lang="ru-RU" altLang="ru-RU" sz="320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70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Заведующая</a:t>
            </a:r>
            <a:r>
              <a:rPr kumimoji="0" lang="ru-RU" altLang="ru-RU" sz="1700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кафедрой, д.м.н., доцент</a:t>
            </a:r>
            <a:endParaRPr kumimoji="0" lang="ru-RU" altLang="ru-RU" sz="170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170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Москва</a:t>
            </a:r>
            <a:r>
              <a:rPr kumimoji="0" lang="en-US" altLang="ru-RU" sz="170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</a:t>
            </a:r>
            <a:r>
              <a:rPr kumimoji="0" lang="ru-RU" altLang="ru-RU" sz="170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kumimoji="0" lang="ru-RU" altLang="ru-RU" sz="1700" i="1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2024 </a:t>
            </a:r>
            <a:endParaRPr kumimoji="0" lang="ru-RU" altLang="ru-RU" sz="1700" i="1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240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61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875" y="1932248"/>
            <a:ext cx="9588547" cy="4658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4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673768" y="243288"/>
            <a:ext cx="10395285" cy="1016017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Основные научные направления сотрудников кафедры (2024-2025 гг.)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517635"/>
              </p:ext>
            </p:extLst>
          </p:nvPr>
        </p:nvGraphicFramePr>
        <p:xfrm>
          <a:off x="673768" y="1370887"/>
          <a:ext cx="10359189" cy="4376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59189">
                  <a:extLst>
                    <a:ext uri="{9D8B030D-6E8A-4147-A177-3AD203B41FA5}">
                      <a16:colId xmlns:a16="http://schemas.microsoft.com/office/drawing/2014/main" val="1434188858"/>
                    </a:ext>
                  </a:extLst>
                </a:gridCol>
              </a:tblGrid>
              <a:tr h="55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Разработка веществ, материалов и технологий с перманентными антимикробными,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инсектоакарицидными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репеллентными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свойствами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27077"/>
                  </a:ext>
                </a:extLst>
              </a:tr>
              <a:tr h="399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Разработка методов анализа дезинфекционных средств. </a:t>
                      </a:r>
                      <a:endParaRPr lang="ru-RU" sz="1400" b="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281935"/>
                  </a:ext>
                </a:extLst>
              </a:tr>
              <a:tr h="55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3. Формирование исследовательской коллекции стандартизованных микроорганизмов,  создание базы данных для разработки прогностической модели формирования резистентности. </a:t>
                      </a: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52970"/>
                  </a:ext>
                </a:extLst>
              </a:tr>
              <a:tr h="55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 Разработка новых методологий оценки эффективности применения физических, химических и комбинированных методов дезинфекции и стерилизации. </a:t>
                      </a:r>
                      <a:endParaRPr lang="ru-RU" sz="1200" b="1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048092"/>
                  </a:ext>
                </a:extLst>
              </a:tr>
              <a:tr h="55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5. Изучение </a:t>
                      </a:r>
                      <a:r>
                        <a:rPr lang="ru-RU" sz="1400" b="1" dirty="0" err="1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ольфакторных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поведенческих реакций и резистентности синантропных грызунов к родентицидам в городских условиях и коммуникациях. </a:t>
                      </a:r>
                      <a:endParaRPr lang="ru-RU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818211"/>
                  </a:ext>
                </a:extLst>
              </a:tr>
              <a:tr h="55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 Оптимизация тактики и способов дезинсекционных мероприятий с учетом резистентности насекомых, имеющих медицинское значение. 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422776"/>
                  </a:ext>
                </a:extLst>
              </a:tr>
              <a:tr h="787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7. Эпидемиологический надзор за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природно-очаговыми инфекциями и болезнями, общими для человека и животных, санитарная охрана территории, эпидемиология распространения инфекций среди различных групп населения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и социальных структур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на современном этапе</a:t>
                      </a:r>
                      <a:endParaRPr lang="ru-RU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747964"/>
                  </a:ext>
                </a:extLst>
              </a:tr>
              <a:tr h="3993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8. Совершенствование эпидемиологического анализа на современном этапе</a:t>
                      </a:r>
                      <a:endParaRPr lang="ru-RU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61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170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29" y="1513191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464903" y="243288"/>
            <a:ext cx="7467683" cy="822185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Публикации сотрудников кафедры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747296" y="2612745"/>
            <a:ext cx="2813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Количество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научных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статей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ППС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кафедры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в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журналах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рецензируемых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ВАК,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подготовлено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и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опубликовано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(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за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последние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5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лет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), по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данным</a:t>
            </a:r>
            <a:r>
              <a:rPr lang="en-US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en-US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elibrary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– 122, более 15-ти патентов, 6 монографий</a:t>
            </a:r>
            <a:endParaRPr lang="ru-RU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8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1137583" y="1301741"/>
            <a:ext cx="6132298" cy="623757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Книжные издания за 2024 год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9" y="2282087"/>
            <a:ext cx="2406873" cy="35236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835" y="1984806"/>
            <a:ext cx="2072461" cy="30875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676" y="2368763"/>
            <a:ext cx="2667149" cy="39062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72" y="1984567"/>
            <a:ext cx="2246575" cy="331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79" y="402997"/>
            <a:ext cx="3100169" cy="167844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733742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464903" y="243288"/>
            <a:ext cx="7467683" cy="822185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chemeClr val="bg1"/>
                </a:solidFill>
                <a:latin typeface="+mj-lt"/>
                <a:ea typeface="Droid Serif" panose="02020600060500020200" pitchFamily="18" charset="0"/>
                <a:cs typeface="Droid Serif" panose="02020600060500020200" pitchFamily="18" charset="0"/>
              </a:rPr>
              <a:t>Участие в конференциях </a:t>
            </a:r>
            <a:r>
              <a:rPr lang="ru-RU" sz="2400" b="1" dirty="0">
                <a:latin typeface="+mj-lt"/>
              </a:rPr>
              <a:t>съездах, совещаниях, семинарах </a:t>
            </a:r>
            <a:r>
              <a:rPr lang="ru-RU" altLang="ru-RU" sz="2400" b="1" dirty="0" smtClean="0">
                <a:solidFill>
                  <a:schemeClr val="bg1"/>
                </a:solidFill>
                <a:latin typeface="+mj-lt"/>
                <a:ea typeface="Droid Serif" panose="02020600060500020200" pitchFamily="18" charset="0"/>
                <a:cs typeface="Droid Serif" panose="02020600060500020200" pitchFamily="18" charset="0"/>
              </a:rPr>
              <a:t> за 2024 год – всего 17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36541" y="1150797"/>
            <a:ext cx="777659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«Состояние среды обитания и фауна охотничьих животных России и сопредельных территорий», 18.03.2024 г. </a:t>
            </a:r>
            <a:endParaRPr lang="ru-RU" sz="1400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XVI Ежегодный Всероссийский конгресс по инфекционным болезням имени академика В.И. Покровского с международным участием «Инфекционные болезни в современном мире: эволюция, текущие и будущие угрозы» (Москва, 25–27 марта 2024 г</a:t>
            </a:r>
            <a:r>
              <a:rPr lang="ru-RU" sz="1400" dirty="0" smtClean="0">
                <a:solidFill>
                  <a:srgbClr val="C00000"/>
                </a:solidFill>
              </a:rPr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«Актуальные проблемы ветеринарной медицины, ветеринарно-санитарной экспертизы и биологической безопасности сельскохозяйственной продукции</a:t>
            </a:r>
            <a:r>
              <a:rPr lang="ru-RU" sz="1400" dirty="0" smtClean="0">
                <a:solidFill>
                  <a:srgbClr val="C00000"/>
                </a:solidFill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Х Международная научная и научно-методическая конференция «</a:t>
            </a:r>
            <a:r>
              <a:rPr lang="ru-RU" sz="1400" dirty="0" err="1">
                <a:solidFill>
                  <a:srgbClr val="C00000"/>
                </a:solidFill>
              </a:rPr>
              <a:t>Свиридовские</a:t>
            </a:r>
            <a:r>
              <a:rPr lang="ru-RU" sz="1400" dirty="0">
                <a:solidFill>
                  <a:srgbClr val="C00000"/>
                </a:solidFill>
              </a:rPr>
              <a:t> чтения 2024» (Минск, 9-12 апреля</a:t>
            </a:r>
            <a:r>
              <a:rPr lang="ru-RU" sz="1400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Конференции молодых учёных по общей и неорганической химии (г. Москва с 09.04.2024 по 12.04.2024</a:t>
            </a:r>
            <a:r>
              <a:rPr lang="ru-RU" sz="1400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Международная конференция по борьбе с инфекционными болезнями (17-19 апреля, Уганда</a:t>
            </a:r>
            <a:r>
              <a:rPr lang="ru-RU" sz="1400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V Всероссийская научно-практическая конференция «Актуальные проблемы болезней, общих для человека и животных» (24-25 апреля 2024 г., Ставрополь</a:t>
            </a:r>
            <a:r>
              <a:rPr lang="ru-RU" sz="1400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Республиканская научно-практическая конференции с международным участием «Новые концепции и методы в микробиологии, вирусологии и иммунологии» прошедшей 30-31 мая в г. Минск, Республики Беларусь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C00000"/>
                </a:solidFill>
              </a:rPr>
              <a:t>IХ Научно-практическая конференция с международным участием «Стратегия контроля антибиотикорезистентности в стационаре: просто о сложном», 5-6 июня 2024 г., г. </a:t>
            </a:r>
            <a:r>
              <a:rPr lang="ru-RU" sz="1400" dirty="0" smtClean="0">
                <a:solidFill>
                  <a:srgbClr val="C00000"/>
                </a:solidFill>
              </a:rPr>
              <a:t>Москва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VIII </a:t>
            </a:r>
            <a:r>
              <a:rPr lang="ru-RU" sz="1400" dirty="0">
                <a:solidFill>
                  <a:srgbClr val="C00000"/>
                </a:solidFill>
              </a:rPr>
              <a:t>Всероссийском конгрессе по медицинской микробиологии, клинической микологии и иммунологии (XXVII </a:t>
            </a:r>
            <a:r>
              <a:rPr lang="ru-RU" sz="1400" dirty="0" err="1">
                <a:solidFill>
                  <a:srgbClr val="C00000"/>
                </a:solidFill>
              </a:rPr>
              <a:t>Кашкинские</a:t>
            </a:r>
            <a:r>
              <a:rPr lang="ru-RU" sz="1400" dirty="0">
                <a:solidFill>
                  <a:srgbClr val="C00000"/>
                </a:solidFill>
              </a:rPr>
              <a:t> чтения), 5-7 июня 2024 г., г. </a:t>
            </a:r>
            <a:r>
              <a:rPr lang="ru-RU" sz="1400" dirty="0" smtClean="0">
                <a:solidFill>
                  <a:srgbClr val="C00000"/>
                </a:solidFill>
              </a:rPr>
              <a:t>Санкт-Петербург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C00000"/>
                </a:solidFill>
              </a:rPr>
              <a:t>И </a:t>
            </a:r>
            <a:r>
              <a:rPr lang="ru-RU" sz="1400" dirty="0" smtClean="0">
                <a:solidFill>
                  <a:srgbClr val="C00000"/>
                </a:solidFill>
              </a:rPr>
              <a:t>другие.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94" y="1430893"/>
            <a:ext cx="2483530" cy="1427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62" y="2024234"/>
            <a:ext cx="2872896" cy="18314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7" y="3800651"/>
            <a:ext cx="2665380" cy="20627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21" y="2754803"/>
            <a:ext cx="1922186" cy="25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" y="5972548"/>
            <a:ext cx="6153150" cy="828675"/>
          </a:xfrm>
          <a:prstGeom prst="rect">
            <a:avLst/>
          </a:prstGeom>
        </p:spPr>
      </p:pic>
      <p:sp>
        <p:nvSpPr>
          <p:cNvPr id="5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523875" y="243572"/>
            <a:ext cx="11144250" cy="1394728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Конференция «Перспективы </a:t>
            </a:r>
            <a:r>
              <a:rPr lang="ru-RU" altLang="ru-RU" sz="3200" dirty="0" err="1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Актуальные вопросы обработок в современном пищевом производстве»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67" y="4289798"/>
            <a:ext cx="2524125" cy="1682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5" y="1789030"/>
            <a:ext cx="3648075" cy="24320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1049" y="1789030"/>
            <a:ext cx="74104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         19-20 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ноября 2024 года прошла научно-практическая конференция «Перспективы </a:t>
            </a:r>
            <a:r>
              <a:rPr lang="ru-RU" sz="1600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Актуальные вопросы обработок в современном пищевом производстве».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1050" y="2620027"/>
            <a:ext cx="7410450" cy="1936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мероприятии </a:t>
            </a:r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приняли 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участие более 400 представителей из различных организаций: производителей пищевой продукции, дезинфекционных средств и оборудования, предприятий, осуществляющих дезинфекционную деятельность, органов и организаций Роспотребнадзора из многих регионов страны, работников науки и образования Российской академии науки и Минздрава России, специалистов из Республики Беларусь, Израиля и Сингапура.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41445" y="4425300"/>
            <a:ext cx="2479632" cy="16530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61998" y="4669508"/>
            <a:ext cx="65780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Научная </a:t>
            </a:r>
            <a:r>
              <a:rPr lang="ru-RU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конференция </a:t>
            </a:r>
            <a:r>
              <a:rPr lang="ru-RU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прошла </a:t>
            </a:r>
            <a:r>
              <a:rPr lang="ru-RU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современном формате дискуссионного клуба, когда в рамках заседаний   присутствует оживленное обсуждение поднятых вопросов.</a:t>
            </a:r>
          </a:p>
        </p:txBody>
      </p:sp>
    </p:spTree>
    <p:extLst>
      <p:ext uri="{BB962C8B-B14F-4D97-AF65-F5344CB8AC3E}">
        <p14:creationId xmlns:p14="http://schemas.microsoft.com/office/powerpoint/2010/main" val="29008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3" y="3328661"/>
            <a:ext cx="3335655" cy="25019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25" y="1187432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657225" y="115478"/>
            <a:ext cx="10706100" cy="1010361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Консультирование, оказание практической и методической поддержки за 2023-2024 гг.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00" y="4704896"/>
            <a:ext cx="3073512" cy="204162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83" y="1280048"/>
            <a:ext cx="1884424" cy="2719938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0" y="1181149"/>
            <a:ext cx="2352609" cy="312070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25" y="3297632"/>
            <a:ext cx="1844238" cy="2640680"/>
          </a:xfrm>
          <a:prstGeom prst="rect">
            <a:avLst/>
          </a:prstGeom>
        </p:spPr>
      </p:pic>
      <p:pic>
        <p:nvPicPr>
          <p:cNvPr id="12" name="IMG2024061916593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03" y="3189155"/>
            <a:ext cx="1796347" cy="23600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41818" y="1227021"/>
            <a:ext cx="63834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паводковой зоне в Тюменской области, 2024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паводковой зоне в Курганской области, 2024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паводковой зоне в Оренбургской области, 2024 г.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паводковой зоне в Херсонской области, 2023 г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По вопросам дератизации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Республике Башкирия (2023), Ханты-мансийском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автономном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округе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Везде проведены семинары для дезинфекторов и специалистов</a:t>
            </a:r>
            <a:endParaRPr lang="ru-RU" sz="2000" b="1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902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5" y="1073793"/>
            <a:ext cx="2208835" cy="2945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35" y="3704760"/>
            <a:ext cx="2934696" cy="22010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445" y="303945"/>
            <a:ext cx="2786222" cy="3714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66700" y="148088"/>
            <a:ext cx="7166373" cy="748413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Международное сотрудничество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24" y="3293285"/>
            <a:ext cx="3579178" cy="26843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50" y="3801860"/>
            <a:ext cx="2120549" cy="28273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86" y="3642192"/>
            <a:ext cx="2140966" cy="251878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385683" y="1134414"/>
            <a:ext cx="681308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рамках </a:t>
            </a:r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работы по 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оказанию содействия странам Африки в обеспечении санитарно-эпидемиологического благополучия населения, профилактики и борьбы с инфекционными заболеваниями </a:t>
            </a:r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сотрудниками кафедры (Комаров В.Ю., Андреев С.В.) выполнены командировки в Республику Конго для 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проведения совместных исследований в области неспецифической профилактики инфекционных </a:t>
            </a:r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заболеваний, в Республику Уганду (Андреев С.В.) для участия в международной конференции. </a:t>
            </a:r>
            <a:endParaRPr lang="ru-RU" sz="1600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959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8" y="4070501"/>
            <a:ext cx="3359699" cy="18913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0" y="2008786"/>
            <a:ext cx="2289251" cy="222486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29" y="1513191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4402031" y="168509"/>
            <a:ext cx="7467683" cy="975912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Санитарно-просветительская работа сотрудников кафедры</a:t>
            </a: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EE76B3-3A57-AAEC-533D-81AAB45B378F}"/>
              </a:ext>
            </a:extLst>
          </p:cNvPr>
          <p:cNvSpPr txBox="1"/>
          <p:nvPr/>
        </p:nvSpPr>
        <p:spPr>
          <a:xfrm>
            <a:off x="5318977" y="1428319"/>
            <a:ext cx="6761542" cy="313932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Создана страница кафедры на сайте ФГБОУ ДПО РМАНПО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Новый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сайт Института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дезинфектологии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НИИД.РФ)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Памятки для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населения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Активная совместная работа со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СМИ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Тематические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публикации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/>
              </a:rPr>
              <a:t>Информационные письма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Интерактивная связь – ответы на вопросы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населения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="1" dirty="0" smtClean="0">
                <a:solidFill>
                  <a:srgbClr val="C00000"/>
                </a:solidFill>
                <a:latin typeface="Calibri" panose="020F0502020204030204"/>
              </a:rPr>
              <a:t>Публикации на официальном сайте и в социальных сетях Роспотребнадзора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Подготовка публикаций для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Телеграм</a:t>
            </a:r>
            <a:r>
              <a:rPr lang="ru-RU" b="1" dirty="0" smtClean="0">
                <a:solidFill>
                  <a:srgbClr val="C00000"/>
                </a:solidFill>
                <a:latin typeface="Calibri" panose="020F0502020204030204"/>
              </a:rPr>
              <a:t> канала </a:t>
            </a:r>
            <a:r>
              <a:rPr lang="ru-RU" b="1" dirty="0">
                <a:solidFill>
                  <a:srgbClr val="C00000"/>
                </a:solidFill>
              </a:rPr>
              <a:t>ФГБОУ ДПО РМАНПО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2" descr="Способы борьбы с комнатными мухами">
            <a:extLst>
              <a:ext uri="{FF2B5EF4-FFF2-40B4-BE49-F238E27FC236}">
                <a16:creationId xmlns:a16="http://schemas.microsoft.com/office/drawing/2014/main" id="{D8DB3809-B123-922F-DA10-714E0F910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20"/>
            <a:ext cx="3503262" cy="178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Дезинфекция предметов ежедневного использования">
            <a:extLst>
              <a:ext uri="{FF2B5EF4-FFF2-40B4-BE49-F238E27FC236}">
                <a16:creationId xmlns:a16="http://schemas.microsoft.com/office/drawing/2014/main" id="{A5CDFB13-A412-B518-2C26-021C25CD1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62" y="1125225"/>
            <a:ext cx="3441656" cy="190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29" y="4725883"/>
            <a:ext cx="3512206" cy="1888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3" y="3052594"/>
            <a:ext cx="3988812" cy="2087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29" y="5208769"/>
            <a:ext cx="2334585" cy="12566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294" y="4741557"/>
            <a:ext cx="2362450" cy="132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57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25" y="1187432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678006" y="211520"/>
            <a:ext cx="7467683" cy="975912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Перспективы работы кафедры</a:t>
            </a: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5632" y="1296418"/>
            <a:ext cx="10919168" cy="4221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Ординатура;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Аспирантура;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Выпуск учебника по </a:t>
            </a:r>
            <a:r>
              <a:rPr lang="ru-RU" sz="2000" b="1" dirty="0" err="1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;</a:t>
            </a:r>
            <a:endParaRPr lang="ru-RU" sz="2000" b="1" dirty="0" smtClean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Расширение программ, в том числе начальное образование и образование для среднего персонала (дезинфекторов и др.);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Специальные программы для специалистов из различных областей и производств (пищевая промышленность, сфера ЖКХ, работа в чрезвычайных ситуациях и другие);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Увеличение количества слушателей на бюджетной и внебюджетной основе;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Расширение клинических баз для прохождения практики (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ФБУН «Центральный научно-исследовательский институт эпидемиологии» Роспотребнадзора,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ФКУЗ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«Противочумный центр»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Роспотребнадзора, ФБУЗ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«Центр гигиены и эпидемиологии в городе Москве» Роспотребнадзора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98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87" y="58843"/>
            <a:ext cx="11673001" cy="6437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4151" y="3000376"/>
            <a:ext cx="63493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600" b="1" dirty="0">
                <a:solidFill>
                  <a:schemeClr val="bg1"/>
                </a:solidFill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431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09" y="1882520"/>
            <a:ext cx="862069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6" y="5956644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4377791" y="243572"/>
            <a:ext cx="4256409" cy="743280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История кафедры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77791" y="1086500"/>
            <a:ext cx="6674521" cy="468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Кафедра эпидемиологии и 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создана в составе факультета профилактической медицины и организации здравоохранения 1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января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2024 года. </a:t>
            </a:r>
          </a:p>
          <a:p>
            <a:pPr algn="just"/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      Вместе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 тем, мы считаем себя преемниками кафедры эпидемиологии Академии, образованной в 1931 году выдающимися учеными нашей страны, заложившими и развившими основы преподавания этой дисциплины. При этом, мы дополняем и развиваем важнейшее направление эпидемиологии - 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дезинфектологию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которая лежит в основе комплекса неспецифической профилактики инфекционных болезней. Сегодня, в условиях обновленного в последние годы санитарного законодательства и введения в стране лицензирования деятельности по оказанию услуг дезинфекции, дезинсекции и дератизации, особо повышается потребность в подготовке соответствующих специалистов.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48" y="816155"/>
            <a:ext cx="3805905" cy="484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09" y="1882520"/>
            <a:ext cx="862069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6" y="5956644"/>
            <a:ext cx="6153150" cy="828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9" y="373889"/>
            <a:ext cx="6851968" cy="38542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89624" y="878331"/>
            <a:ext cx="45153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обладающих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знанием системы профессиональных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компетенций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способных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 готовых для самостоятельной профессиональной деятельности во всех структурных подразделениях органов и организаций, осуществляющих и обеспечивающих федеральный государственный санитарно-эпидемиологический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надзор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организующих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 выполняющих эпидемиологические и 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дезинфектологические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задачи в системе здравоохранения, учреждениях дезинфекционного профиля и других организациях, не зависимо от ведомственной принадлежности.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4674" y="441487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Кафедра готовит квалифицированных эпидемиологов и </a:t>
            </a:r>
            <a:r>
              <a:rPr lang="ru-RU" sz="2000" b="1" dirty="0" err="1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дезинфектологов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специалистов с различным уровнем базовой подготовки высшей школы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44299" y="63304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5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95" y="1764996"/>
            <a:ext cx="9239636" cy="466375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58" y="5952071"/>
            <a:ext cx="6153150" cy="828675"/>
          </a:xfrm>
          <a:prstGeom prst="rect">
            <a:avLst/>
          </a:prstGeom>
        </p:spPr>
      </p:pic>
      <p:sp>
        <p:nvSpPr>
          <p:cNvPr id="8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4027153" y="169442"/>
            <a:ext cx="4256409" cy="743280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Состав кафедры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1334" y="1060167"/>
            <a:ext cx="42024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Сегодня на кафедре трудятся </a:t>
            </a:r>
            <a:endParaRPr lang="ru-RU" sz="2000" b="1" dirty="0" smtClean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3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доктора медицинских наук и </a:t>
            </a:r>
            <a:r>
              <a: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8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кандидатов наук в области медицины, биологии, ветеринарии и биологической безопасности.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42648" y="110327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Профессорско-преподавательский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состав кафедры представлен сотрудниками ведущих научных и практических учреждений страны профилактического направления: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780719" y="2609926"/>
            <a:ext cx="3950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u="sng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Институт </a:t>
            </a:r>
            <a:r>
              <a:rPr lang="ru-RU" b="1" u="sng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b="1" u="sng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ФБУН «Федеральный научный центр гигиены им. Ф.Ф. Эрисмана» Роспотребнадзора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ФБУН «</a:t>
            </a:r>
            <a:r>
              <a:rPr lang="ru-RU" b="1" u="sng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Центральный научно-исследовательский институт эпидемиологии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» Роспотребнадзора,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ФКУЗ «</a:t>
            </a:r>
            <a:r>
              <a:rPr lang="ru-RU" b="1" u="sng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Противочумный центр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» Роспотребнадзора,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ФБУЗ «</a:t>
            </a:r>
            <a:r>
              <a:rPr lang="ru-RU" b="1" u="sng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Центр гигиены и эпидемиологии в городе Москве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» Роспотребнадзора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4" y="3101523"/>
            <a:ext cx="1750878" cy="26263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98" y="2894292"/>
            <a:ext cx="1259840" cy="16195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18" y="3066976"/>
            <a:ext cx="1316224" cy="19464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73" y="4209631"/>
            <a:ext cx="1218548" cy="157301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94" y="4479041"/>
            <a:ext cx="1429076" cy="17120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37" y="4990802"/>
            <a:ext cx="1355426" cy="16360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74" y="2708726"/>
            <a:ext cx="1337974" cy="20064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84" y="3204859"/>
            <a:ext cx="1260348" cy="162001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71" y="4596302"/>
            <a:ext cx="1618959" cy="10793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544299" y="63304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22" y="3416452"/>
            <a:ext cx="1288607" cy="19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9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7" y="1349542"/>
            <a:ext cx="8620694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06" y="5956644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874644" y="139369"/>
            <a:ext cx="10193572" cy="954409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Заведующий кафедрой</a:t>
            </a: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Демина Юлия </a:t>
            </a:r>
            <a:r>
              <a:rPr lang="ru-RU" altLang="ru-RU" sz="3200" dirty="0" err="1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Виткторовна</a:t>
            </a:r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д.м.н., доцент</a:t>
            </a:r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90337" y="1252535"/>
            <a:ext cx="7617349" cy="546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-директор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Института 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ФБУН «ФНЦГ им. Ф.Ф. Эрисмана» Роспотребнадзора;</a:t>
            </a:r>
          </a:p>
          <a:p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-профессор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кафедры организации санитарно-эпидемиологической службы ГБОУ ДПО РМАНПО;</a:t>
            </a:r>
          </a:p>
          <a:p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-секретарь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проблемной комиссии Ученого совета Роспотребнадзора «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Дезинфектология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»; </a:t>
            </a:r>
            <a:endParaRPr lang="ru-RU" dirty="0" smtClean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член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Подкомиссии по биологической безопасности Правительственной комиссии по биологической и химической безопасности Российской Федерации</a:t>
            </a:r>
          </a:p>
          <a:p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-главный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редактор журнала «Дезинфекционное дело», член редакционной коллегии журнала «Пест-менеджмент»;</a:t>
            </a:r>
          </a:p>
          <a:p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-автор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 соавтор более 200 печатных работ, в том числе 15 учебных изданий и 20 монографий, 3 патентов, более 60 нормативных методических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документов, индекс </a:t>
            </a:r>
            <a:r>
              <a:rPr lang="ru-RU" dirty="0" err="1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Хирша</a:t>
            </a:r>
            <a:r>
              <a:rPr lang="ru-RU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21.</a:t>
            </a:r>
            <a:endParaRPr lang="ru-RU" dirty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 </a:t>
            </a: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имеет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классный чин государственной гражданской службы Российской Федерации «Государственный советник Российской Федерации 2 класса»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62" y="1123851"/>
            <a:ext cx="2987824" cy="448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44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47" y="1315024"/>
            <a:ext cx="9568147" cy="48295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70" y="6002558"/>
            <a:ext cx="5838357" cy="786280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3028950" y="28116"/>
            <a:ext cx="6804994" cy="638191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Учебные программы кафедры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6100103" y="1002323"/>
            <a:ext cx="1760" cy="5443416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544299" y="63304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</a:t>
            </a: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795493"/>
              </p:ext>
            </p:extLst>
          </p:nvPr>
        </p:nvGraphicFramePr>
        <p:xfrm>
          <a:off x="762000" y="830991"/>
          <a:ext cx="11083985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8867">
                  <a:extLst>
                    <a:ext uri="{9D8B030D-6E8A-4147-A177-3AD203B41FA5}">
                      <a16:colId xmlns:a16="http://schemas.microsoft.com/office/drawing/2014/main" val="689091996"/>
                    </a:ext>
                  </a:extLst>
                </a:gridCol>
                <a:gridCol w="5295118">
                  <a:extLst>
                    <a:ext uri="{9D8B030D-6E8A-4147-A177-3AD203B41FA5}">
                      <a16:colId xmlns:a16="http://schemas.microsoft.com/office/drawing/2014/main" val="2285385965"/>
                    </a:ext>
                  </a:extLst>
                </a:gridCol>
              </a:tblGrid>
              <a:tr h="963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Очные</a:t>
                      </a:r>
                      <a:r>
                        <a:rPr lang="ru-RU" sz="2000" b="1" kern="1200" baseline="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 с ДОТ д</a:t>
                      </a:r>
                      <a:r>
                        <a:rPr lang="ru-RU" sz="20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ля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врачей</a:t>
                      </a:r>
                      <a:r>
                        <a:rPr lang="en-US" sz="20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 </a:t>
                      </a:r>
                      <a:endParaRPr lang="ru-RU" sz="2000" b="1" kern="1200" dirty="0" smtClean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Очно-заочные с ДОТ для специалистов с немедицинским образованием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0874874"/>
                  </a:ext>
                </a:extLst>
              </a:tr>
              <a:tr h="6947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Основы эпидемиологии с организацией эпидемиологического надзора и эпидемиологическим анализом, 144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</a:p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23720"/>
                  </a:ext>
                </a:extLst>
              </a:tr>
              <a:tr h="6733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Организация эпидемиологического расследования и противоэпидемических мероприятий в очагах инфекционных болезней, 72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594669"/>
                  </a:ext>
                </a:extLst>
              </a:tr>
              <a:tr h="6733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Основы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дезинфектологии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 и организация дезинфекционных мероприятий, 144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</a:p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Основы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дезинфектологии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 и организация дезинфекционных мероприятий, 144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</a:p>
                    <a:p>
                      <a:pPr marL="0" algn="l" defTabSz="914400" rtl="0" eaLnBrk="1" latinLnBrk="0" hangingPunct="1"/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499611"/>
                  </a:ext>
                </a:extLst>
              </a:tr>
              <a:tr h="28057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Дезинфектология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, 250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Дезинфектология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, 250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55577"/>
                  </a:ext>
                </a:extLst>
              </a:tr>
              <a:tr h="67337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Противоэпидемическое обеспечение и дезинфекционные мероприятия в условиях чрезвычайных ситуаций и социальных конфликтов, 36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Дезинфекционные мероприятия в условиях чрезвычайных ситуаций и социальных конфликтов, 36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554235"/>
                  </a:ext>
                </a:extLst>
              </a:tr>
              <a:tr h="10661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Организация дезинсекции и дератизации, зоолого-энтомологический мониторинг в природных очагах инфекционных болезней, 36 </a:t>
                      </a:r>
                      <a:r>
                        <a:rPr lang="ru-RU" sz="1400" b="1" kern="1200" dirty="0" err="1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lang="ru-RU" sz="1400" b="1" kern="120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  <a:endParaRPr lang="ru-RU" sz="1400" b="1" kern="1200" dirty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Организация дезинсекции и дератизации, </a:t>
                      </a:r>
                      <a:r>
                        <a:rPr lang="ru-RU" sz="1400" b="1" kern="1200" noProof="0" dirty="0" smtClean="0">
                          <a:solidFill>
                            <a:srgbClr val="880303"/>
                          </a:solidFill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зоолого-энтомологический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 мониторинг в природных очагах инфекционных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болезней, 36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ак.ч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80303"/>
                          </a:solidFill>
                          <a:effectLst/>
                          <a:uLnTx/>
                          <a:uFillTx/>
                          <a:latin typeface="Droid Serif" panose="02020600060500020200" pitchFamily="18" charset="0"/>
                          <a:ea typeface="Droid Serif" panose="02020600060500020200" pitchFamily="18" charset="0"/>
                          <a:cs typeface="Droid Serif" panose="02020600060500020200" pitchFamily="18" charset="0"/>
                        </a:rPr>
                        <a:t>.</a:t>
                      </a:r>
                    </a:p>
                    <a:p>
                      <a:pPr marL="0" algn="l" defTabSz="914400" rtl="0" eaLnBrk="1" latinLnBrk="0" hangingPunct="1"/>
                      <a:endParaRPr lang="en-US" sz="1400" b="1" kern="1200" dirty="0" smtClean="0">
                        <a:solidFill>
                          <a:srgbClr val="880303"/>
                        </a:solidFill>
                        <a:latin typeface="Droid Serif" panose="02020600060500020200" pitchFamily="18" charset="0"/>
                        <a:ea typeface="Droid Serif" panose="02020600060500020200" pitchFamily="18" charset="0"/>
                        <a:cs typeface="Droid Serif" panose="02020600060500020200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274940"/>
                  </a:ext>
                </a:extLst>
              </a:tr>
            </a:tbl>
          </a:graphicData>
        </a:graphic>
      </p:graphicFrame>
      <p:sp>
        <p:nvSpPr>
          <p:cNvPr id="9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5989387" y="6092490"/>
            <a:ext cx="5667388" cy="638191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За 2024 год утверждено 10 программ (9 на портале </a:t>
            </a:r>
            <a:r>
              <a:rPr lang="ru-RU" altLang="ru-RU" dirty="0" err="1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НМиФО</a:t>
            </a:r>
            <a:r>
              <a:rPr lang="ru-RU" altLang="ru-RU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): 8 ПК и 2 ПП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16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8" y="1545436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91342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464903" y="243288"/>
            <a:ext cx="7467683" cy="822185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Кого мы учим?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942DC4-5F2F-4BB9-A8F3-7A9317874CD0}"/>
              </a:ext>
            </a:extLst>
          </p:cNvPr>
          <p:cNvGrpSpPr/>
          <p:nvPr/>
        </p:nvGrpSpPr>
        <p:grpSpPr>
          <a:xfrm>
            <a:off x="764538" y="1529476"/>
            <a:ext cx="4531031" cy="4329174"/>
            <a:chOff x="7464719" y="1536262"/>
            <a:chExt cx="4218549" cy="1320347"/>
          </a:xfrm>
          <a:effectLst>
            <a:glow rad="63500">
              <a:schemeClr val="accent3">
                <a:satMod val="175000"/>
                <a:alpha val="10000"/>
              </a:schemeClr>
            </a:glow>
          </a:effectLst>
        </p:grpSpPr>
        <p:sp>
          <p:nvSpPr>
            <p:cNvPr id="8" name="Прямоугольник: один скругленный угол 19">
              <a:extLst>
                <a:ext uri="{FF2B5EF4-FFF2-40B4-BE49-F238E27FC236}">
                  <a16:creationId xmlns:a16="http://schemas.microsoft.com/office/drawing/2014/main" id="{0E80FC75-D484-4ABC-A16A-4F4AF8E64294}"/>
                </a:ext>
              </a:extLst>
            </p:cNvPr>
            <p:cNvSpPr/>
            <p:nvPr/>
          </p:nvSpPr>
          <p:spPr>
            <a:xfrm flipV="1">
              <a:off x="7464719" y="1536262"/>
              <a:ext cx="4218549" cy="1320347"/>
            </a:xfrm>
            <a:prstGeom prst="round1Rect">
              <a:avLst>
                <a:gd name="adj" fmla="val 2103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rgbClr val="1F135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6AFAC3-8730-4757-9AA9-7A87C3E3CB80}"/>
                </a:ext>
              </a:extLst>
            </p:cNvPr>
            <p:cNvSpPr txBox="1"/>
            <p:nvPr/>
          </p:nvSpPr>
          <p:spPr>
            <a:xfrm>
              <a:off x="7486660" y="1581599"/>
              <a:ext cx="4159182" cy="10325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ru-RU" sz="1600" dirty="0"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2942DC4-5F2F-4BB9-A8F3-7A9317874CD0}"/>
              </a:ext>
            </a:extLst>
          </p:cNvPr>
          <p:cNvGrpSpPr/>
          <p:nvPr/>
        </p:nvGrpSpPr>
        <p:grpSpPr>
          <a:xfrm>
            <a:off x="6938028" y="1709981"/>
            <a:ext cx="4583412" cy="4329174"/>
            <a:chOff x="7464719" y="1536262"/>
            <a:chExt cx="4218549" cy="1320347"/>
          </a:xfrm>
          <a:effectLst>
            <a:glow rad="63500">
              <a:schemeClr val="accent3">
                <a:satMod val="175000"/>
                <a:alpha val="10000"/>
              </a:schemeClr>
            </a:glow>
          </a:effectLst>
        </p:grpSpPr>
        <p:sp>
          <p:nvSpPr>
            <p:cNvPr id="11" name="Прямоугольник: один скругленный угол 19">
              <a:extLst>
                <a:ext uri="{FF2B5EF4-FFF2-40B4-BE49-F238E27FC236}">
                  <a16:creationId xmlns:a16="http://schemas.microsoft.com/office/drawing/2014/main" id="{0E80FC75-D484-4ABC-A16A-4F4AF8E64294}"/>
                </a:ext>
              </a:extLst>
            </p:cNvPr>
            <p:cNvSpPr/>
            <p:nvPr/>
          </p:nvSpPr>
          <p:spPr>
            <a:xfrm flipV="1">
              <a:off x="7464719" y="1536262"/>
              <a:ext cx="4218549" cy="1320347"/>
            </a:xfrm>
            <a:prstGeom prst="round1Rect">
              <a:avLst>
                <a:gd name="adj" fmla="val 2103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rgbClr val="1F135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AFAC3-8730-4757-9AA9-7A87C3E3CB80}"/>
                </a:ext>
              </a:extLst>
            </p:cNvPr>
            <p:cNvSpPr txBox="1"/>
            <p:nvPr/>
          </p:nvSpPr>
          <p:spPr>
            <a:xfrm>
              <a:off x="7486660" y="1581599"/>
              <a:ext cx="4159182" cy="103255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lvl="0"/>
              <a:endParaRPr lang="ru-RU" sz="1600" dirty="0"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endParaRPr>
            </a:p>
          </p:txBody>
        </p:sp>
      </p:grpSp>
      <p:sp>
        <p:nvSpPr>
          <p:cNvPr id="13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1188464" y="1222185"/>
            <a:ext cx="4010620" cy="711246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altLang="ru-RU" sz="24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Врачей</a:t>
            </a:r>
            <a:endParaRPr lang="en-US" altLang="ru-RU" sz="11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4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6502897" y="1214125"/>
            <a:ext cx="4778113" cy="930983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Специалистов с высшим немедицинским образованием</a:t>
            </a:r>
            <a:endParaRPr lang="en-US" altLang="ru-RU" sz="24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6449" y="1972343"/>
            <a:ext cx="434892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600"/>
              </a:spcAft>
              <a:tabLst>
                <a:tab pos="450215" algn="l"/>
              </a:tabLst>
            </a:pPr>
            <a:r>
              <a:rPr lang="ru-RU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По 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специальностям: эпидемиология, </a:t>
            </a:r>
            <a:r>
              <a:rPr lang="ru-RU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дезинфектология</a:t>
            </a: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гигиена труда, гигиена питания, гигиеническое воспитание, общая гигиена, гигиена детей и подростков, радиационная гигиена, коммунальная гигиена, социальная гигиена и организация госсанэпидслужбы, санитарно-гигиенические лабораторные исследования, медико-профилактическое дело, бактериология, вирусология, инфекционные болезни, лечебное дело.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78928" y="2404198"/>
            <a:ext cx="4202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  <a:tabLst>
                <a:tab pos="180340" algn="l"/>
              </a:tabLst>
            </a:pPr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Биолог, химик, лица с высшим немедицинским профессиональным образованием по специальностям: энтомология, зоология, ветеринария и зоотехния, промышленная экология и биотехнология, экология и природопользование, почвоведение, лесное дело, психология, биоинженерия, химия и химические технологии, физика, экономика и юриспруденция, социология, геология, биография.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544299" y="633046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1959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4BB1D53-C99B-77A3-526D-42582C607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8794" y="3831928"/>
            <a:ext cx="2641418" cy="18860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73DFEF-704E-C409-7DB8-CECF4B3C8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812" y="4469726"/>
            <a:ext cx="3395576" cy="2263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3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933087" y="659435"/>
            <a:ext cx="4778113" cy="930983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4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Специалисты, прошедшие обучение, могут работать:</a:t>
            </a:r>
            <a:endParaRPr lang="en-US" altLang="ru-RU" sz="24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2942DC4-5F2F-4BB9-A8F3-7A9317874CD0}"/>
              </a:ext>
            </a:extLst>
          </p:cNvPr>
          <p:cNvGrpSpPr/>
          <p:nvPr/>
        </p:nvGrpSpPr>
        <p:grpSpPr>
          <a:xfrm>
            <a:off x="202223" y="2034952"/>
            <a:ext cx="5864469" cy="2434774"/>
            <a:chOff x="6605804" y="1501454"/>
            <a:chExt cx="5537925" cy="1008818"/>
          </a:xfrm>
          <a:effectLst>
            <a:glow rad="63500">
              <a:schemeClr val="accent3">
                <a:satMod val="175000"/>
                <a:alpha val="10000"/>
              </a:schemeClr>
            </a:glow>
          </a:effectLst>
        </p:grpSpPr>
        <p:sp>
          <p:nvSpPr>
            <p:cNvPr id="8" name="Прямоугольник: один скругленный угол 19">
              <a:extLst>
                <a:ext uri="{FF2B5EF4-FFF2-40B4-BE49-F238E27FC236}">
                  <a16:creationId xmlns:a16="http://schemas.microsoft.com/office/drawing/2014/main" id="{0E80FC75-D484-4ABC-A16A-4F4AF8E64294}"/>
                </a:ext>
              </a:extLst>
            </p:cNvPr>
            <p:cNvSpPr/>
            <p:nvPr/>
          </p:nvSpPr>
          <p:spPr>
            <a:xfrm flipV="1">
              <a:off x="7464720" y="1536262"/>
              <a:ext cx="4041720" cy="974010"/>
            </a:xfrm>
            <a:prstGeom prst="round1Rect">
              <a:avLst>
                <a:gd name="adj" fmla="val 2103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srgbClr val="1F1351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algn="ctr"/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6AFAC3-8730-4757-9AA9-7A87C3E3CB80}"/>
                </a:ext>
              </a:extLst>
            </p:cNvPr>
            <p:cNvSpPr txBox="1"/>
            <p:nvPr/>
          </p:nvSpPr>
          <p:spPr>
            <a:xfrm>
              <a:off x="6605804" y="1501454"/>
              <a:ext cx="5537925" cy="905416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В </a:t>
              </a:r>
              <a:r>
                <a:rPr lang="ru-RU" sz="2000" b="1" dirty="0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органах и организациях </a:t>
              </a:r>
              <a:r>
                <a:rPr lang="ru-RU" sz="2000" b="1" dirty="0" err="1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Роспотребнадзора</a:t>
              </a:r>
              <a:endParaRPr lang="ru-RU" sz="2000" b="1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2000" b="1" dirty="0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В органах санитарно-эпидемиологической службы различных ведомств</a:t>
              </a:r>
              <a:endPara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2000" b="1" dirty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В организациях дезинфекционного </a:t>
              </a:r>
              <a:r>
                <a:rPr lang="ru-RU" sz="2000" b="1" dirty="0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профиля</a:t>
              </a:r>
              <a:endPara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2000" b="1" dirty="0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В медицинских организациях</a:t>
              </a:r>
              <a:endParaRPr lang="ru-RU" sz="20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ru-RU" sz="2000" b="1" dirty="0" smtClean="0">
                  <a:solidFill>
                    <a:srgbClr val="880303"/>
                  </a:solidFill>
                  <a:latin typeface="Droid Serif" panose="02020600060500020200" pitchFamily="18" charset="0"/>
                  <a:ea typeface="Droid Serif" panose="02020600060500020200" pitchFamily="18" charset="0"/>
                  <a:cs typeface="Droid Serif" panose="02020600060500020200" pitchFamily="18" charset="0"/>
                </a:rPr>
                <a:t>В различных отраслях промышленности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ru-RU" sz="1600" dirty="0">
                <a:latin typeface="Droid Serif" panose="020B0604020202020204" charset="0"/>
                <a:ea typeface="Droid Serif" panose="020B0604020202020204" charset="0"/>
                <a:cs typeface="Droid Serif" panose="020B0604020202020204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596505" y="905346"/>
            <a:ext cx="5523570" cy="3599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Используя накопленный опыт и знания в области эпидемиологии и </a:t>
            </a:r>
            <a:r>
              <a:rPr lang="ru-RU" sz="1600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дезинфектологии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, коллектив кафедры организует </a:t>
            </a:r>
            <a:r>
              <a:rPr lang="ru-RU" sz="1600" b="1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образовательный процесс на высоком уровне с использованием современных технологий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. </a:t>
            </a:r>
            <a:endParaRPr lang="ru-RU" sz="1600" dirty="0" smtClean="0">
              <a:solidFill>
                <a:srgbClr val="880303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indent="450215"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В 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эпидемиологическую и </a:t>
            </a:r>
            <a:r>
              <a:rPr lang="ru-RU" sz="1600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дезинфектологическую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практику внедряются информационные системы, систематизируются теоретические знания, умения и навыки, необходимые для выполнения конкретных профессиональных задач специалистами-эпидемиологами и </a:t>
            </a:r>
            <a:r>
              <a:rPr lang="ru-RU" sz="1600" dirty="0" err="1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дезинфектологами</a:t>
            </a:r>
            <a:r>
              <a:rPr lang="ru-RU" sz="1600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 в целях обеспечения санитарно-эпидемиологического благополучия населения в современных реалиях.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A7C948-E479-4209-8EDA-F5CA8C7697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87" y="4135415"/>
            <a:ext cx="2547680" cy="16723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7" name="TextBox 16"/>
          <p:cNvSpPr txBox="1"/>
          <p:nvPr/>
        </p:nvSpPr>
        <p:spPr>
          <a:xfrm>
            <a:off x="11772899" y="639200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622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575" y="1065473"/>
            <a:ext cx="9588547" cy="46582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" y="5977669"/>
            <a:ext cx="6153150" cy="828675"/>
          </a:xfrm>
          <a:prstGeom prst="rect">
            <a:avLst/>
          </a:prstGeom>
        </p:spPr>
      </p:pic>
      <p:sp>
        <p:nvSpPr>
          <p:cNvPr id="6" name="Прямоугольник: скругленные углы 25">
            <a:extLst>
              <a:ext uri="{FF2B5EF4-FFF2-40B4-BE49-F238E27FC236}">
                <a16:creationId xmlns:a16="http://schemas.microsoft.com/office/drawing/2014/main" id="{A11A7975-98CF-4183-9FA7-AFA6E3AC966E}"/>
              </a:ext>
            </a:extLst>
          </p:cNvPr>
          <p:cNvSpPr/>
          <p:nvPr/>
        </p:nvSpPr>
        <p:spPr>
          <a:xfrm>
            <a:off x="2464903" y="243288"/>
            <a:ext cx="7467683" cy="822185"/>
          </a:xfrm>
          <a:prstGeom prst="roundRect">
            <a:avLst>
              <a:gd name="adj" fmla="val 5210"/>
            </a:avLst>
          </a:prstGeom>
          <a:solidFill>
            <a:srgbClr val="88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ru-RU" altLang="ru-RU" sz="3200" dirty="0" smtClean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  <a:p>
            <a:pPr algn="ctr" eaLnBrk="1" hangingPunct="1"/>
            <a:r>
              <a:rPr lang="ru-RU" altLang="ru-RU" sz="3200" dirty="0" smtClean="0">
                <a:solidFill>
                  <a:schemeClr val="bg1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Клинические базы</a:t>
            </a:r>
          </a:p>
          <a:p>
            <a:pPr algn="ctr" eaLnBrk="1" hangingPunct="1"/>
            <a:endParaRPr lang="en-US" altLang="ru-RU" sz="3200" dirty="0">
              <a:solidFill>
                <a:schemeClr val="bg1"/>
              </a:solidFill>
              <a:latin typeface="Droid Serif" panose="02020600060500020200" pitchFamily="18" charset="0"/>
              <a:ea typeface="Droid Serif" panose="02020600060500020200" pitchFamily="18" charset="0"/>
              <a:cs typeface="Droid Serif" panose="02020600060500020200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89249" y="1547945"/>
            <a:ext cx="30675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880303"/>
                </a:solidFill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Договор № 25/09-Д об организации практической подготовки обучающихся от 16.09.2024 с Федеральным бюджетным учреждением науки «Федеральный научный центр гигиены им. Ф. Ф. Эрисмана» Федеральной службы по надзору в сфере защиты прав потребителей и благополучия человека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55" y="1259305"/>
            <a:ext cx="3350556" cy="47183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135" y="1259305"/>
            <a:ext cx="3323971" cy="46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83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1499</Words>
  <Application>Microsoft Office PowerPoint</Application>
  <PresentationFormat>Широкоэкранный</PresentationFormat>
  <Paragraphs>133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Droid Serif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Аксёнова Александра Сергеевна</dc:creator>
  <cp:lastModifiedBy>Аксёнова Александра Сергеевна</cp:lastModifiedBy>
  <cp:revision>65</cp:revision>
  <dcterms:created xsi:type="dcterms:W3CDTF">2024-05-17T06:51:55Z</dcterms:created>
  <dcterms:modified xsi:type="dcterms:W3CDTF">2025-03-12T14:49:32Z</dcterms:modified>
</cp:coreProperties>
</file>