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76" r:id="rId2"/>
    <p:sldId id="298" r:id="rId3"/>
    <p:sldId id="295" r:id="rId4"/>
    <p:sldId id="294" r:id="rId5"/>
    <p:sldId id="292" r:id="rId6"/>
    <p:sldId id="293" r:id="rId7"/>
    <p:sldId id="296" r:id="rId8"/>
    <p:sldId id="297" r:id="rId9"/>
    <p:sldId id="300" r:id="rId10"/>
    <p:sldId id="299" r:id="rId11"/>
    <p:sldId id="30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A0A"/>
    <a:srgbClr val="B24949"/>
    <a:srgbClr val="251351"/>
    <a:srgbClr val="61539B"/>
    <a:srgbClr val="3DB7D8"/>
    <a:srgbClr val="8DD2E2"/>
    <a:srgbClr val="00916E"/>
    <a:srgbClr val="47A88E"/>
    <a:srgbClr val="E24920"/>
    <a:srgbClr val="E57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Objects="1">
      <p:cViewPr varScale="1">
        <p:scale>
          <a:sx n="155" d="100"/>
          <a:sy n="155" d="100"/>
        </p:scale>
        <p:origin x="498" y="144"/>
      </p:cViewPr>
      <p:guideLst>
        <p:guide orient="horz" pos="2160"/>
        <p:guide pos="386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Objects="1" showGuides="1">
      <p:cViewPr varScale="1">
        <p:scale>
          <a:sx n="84" d="100"/>
          <a:sy n="84" d="100"/>
        </p:scale>
        <p:origin x="276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B3543F8-8308-4BEC-844A-0F849F720A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214EC4-012D-4121-8121-CFA28E3E77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D3B8B-2E64-4A50-9BE0-6EE1BB00C7D8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3D67EF-5636-45A7-A5D5-C868970FA7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14C3C4-4320-432E-8BE0-B08EB27403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E86BD-BC4F-4FDE-86F8-9107EEB63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7555C-D202-49D2-A486-7C0B6CCA905E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C4261-8395-4BFA-B47A-C8114695D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80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C4261-8395-4BFA-B47A-C8114695D43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94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/ 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5394E11-DC81-4809-B073-0AF73EC37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772" y="580103"/>
            <a:ext cx="8416413" cy="305537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rgbClr val="720A0A"/>
                </a:solidFill>
                <a:latin typeface="+mn-lt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id="{D3B9332A-FB3D-4609-B024-648D17CB2F5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0772" y="4162834"/>
            <a:ext cx="7678995" cy="91061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pPr>
              <a:lnSpc>
                <a:spcPct val="70000"/>
              </a:lnSpc>
            </a:pPr>
            <a:r>
              <a:rPr lang="ru-RU" sz="2800" dirty="0">
                <a:solidFill>
                  <a:srgbClr val="251351"/>
                </a:solidFill>
              </a:rPr>
              <a:t>Фамилия Имя Отчество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7895F6E-9D8D-4DE8-8730-B9404F8E72A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0773" y="5097182"/>
            <a:ext cx="6995387" cy="9106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Должность спикера</a:t>
            </a:r>
          </a:p>
        </p:txBody>
      </p:sp>
    </p:spTree>
    <p:extLst>
      <p:ext uri="{BB962C8B-B14F-4D97-AF65-F5344CB8AC3E}">
        <p14:creationId xmlns:p14="http://schemas.microsoft.com/office/powerpoint/2010/main" val="228448228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7">
            <a:extLst>
              <a:ext uri="{FF2B5EF4-FFF2-40B4-BE49-F238E27FC236}">
                <a16:creationId xmlns:a16="http://schemas.microsoft.com/office/drawing/2014/main" id="{909F6AF9-CD0F-422B-8A9A-9C5BE307A9A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4A1EF99-95D4-2B4A-827F-173A34C6401E}" type="datetimeFigureOut">
              <a:rPr lang="ru-RU" smtClean="0"/>
              <a:t>14.03.2025</a:t>
            </a:fld>
            <a:endParaRPr lang="ru-RU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2EBE72DC-1695-4AB4-8E43-8A75386FB3D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D0E03DA7-EA44-4E55-9787-D5B37D436FE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0D8417-4E6E-8346-BB88-EA3285FBD92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982E4C-6120-4351-B481-2438CFF42FEC}"/>
              </a:ext>
            </a:extLst>
          </p:cNvPr>
          <p:cNvSpPr>
            <a:spLocks noGrp="1"/>
          </p:cNvSpPr>
          <p:nvPr>
            <p:ph idx="14"/>
          </p:nvPr>
        </p:nvSpPr>
        <p:spPr>
          <a:xfrm rot="5400000">
            <a:off x="3681539" y="-1700545"/>
            <a:ext cx="4710935" cy="11090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  <a:lvl2pPr>
              <a:defRPr sz="1800">
                <a:solidFill>
                  <a:schemeClr val="accent5"/>
                </a:solidFill>
              </a:defRPr>
            </a:lvl2pPr>
            <a:lvl3pPr>
              <a:defRPr sz="16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48596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52172FE-85DE-4261-9B18-A2ABA567B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8777645" y="2779972"/>
            <a:ext cx="4095345" cy="15141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>
                <a:solidFill>
                  <a:srgbClr val="720A0A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08BD20-CB7A-464E-B7E8-959CF0BBBF7D}"/>
              </a:ext>
            </a:extLst>
          </p:cNvPr>
          <p:cNvSpPr>
            <a:spLocks noGrp="1"/>
          </p:cNvSpPr>
          <p:nvPr>
            <p:ph idx="14"/>
          </p:nvPr>
        </p:nvSpPr>
        <p:spPr>
          <a:xfrm rot="5400000">
            <a:off x="2924455" y="-943460"/>
            <a:ext cx="4710935" cy="9576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  <a:lvl2pPr>
              <a:defRPr sz="1800">
                <a:solidFill>
                  <a:schemeClr val="accent5"/>
                </a:solidFill>
              </a:defRPr>
            </a:lvl2pPr>
            <a:lvl3pPr>
              <a:defRPr sz="16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EBFBA1C6-58C5-4A37-BC6E-0DF7812FCB0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4A1EF99-95D4-2B4A-827F-173A34C6401E}" type="datetimeFigureOut">
              <a:rPr lang="ru-RU" smtClean="0"/>
              <a:t>14.03.2025</a:t>
            </a:fld>
            <a:endParaRPr lang="ru-RU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666C039F-CF7C-47EC-B249-C143475AD8D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B494AC22-1164-4FB5-9186-7C4FCD90A2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0D8417-4E6E-8346-BB88-EA3285FB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57729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ЦСЕТИ (обязательный слай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CB4E63-A8BC-44CA-81D3-E02C35A8C4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43062" y="571500"/>
            <a:ext cx="89058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8124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яя стран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DF896CF-DB9F-452B-8239-742D15339188}"/>
              </a:ext>
            </a:extLst>
          </p:cNvPr>
          <p:cNvSpPr txBox="1">
            <a:spLocks/>
          </p:cNvSpPr>
          <p:nvPr userDrawn="1"/>
        </p:nvSpPr>
        <p:spPr>
          <a:xfrm>
            <a:off x="4799856" y="404664"/>
            <a:ext cx="6840759" cy="1368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4400" dirty="0">
                <a:solidFill>
                  <a:srgbClr val="720A0A"/>
                </a:solidFill>
              </a:rPr>
              <a:t>Спасибо за внимание!</a:t>
            </a:r>
            <a:endParaRPr lang="en-US" sz="4400" dirty="0">
              <a:solidFill>
                <a:srgbClr val="720A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538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773" y="2123767"/>
            <a:ext cx="9859297" cy="3869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  <a:lvl2pPr>
              <a:defRPr sz="1800">
                <a:solidFill>
                  <a:schemeClr val="accent5"/>
                </a:solidFill>
              </a:defRPr>
            </a:lvl2pPr>
            <a:lvl3pPr>
              <a:defRPr sz="16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ABBCE4-49C0-4C49-B5F6-4EFC6F35A5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773" y="373627"/>
            <a:ext cx="9124337" cy="8947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solidFill>
                  <a:srgbClr val="720A0A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5954E59-D1E2-4080-9A92-E16CE514E46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0772" y="1449132"/>
            <a:ext cx="9124337" cy="4938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ru-RU" sz="2400" b="1">
                <a:solidFill>
                  <a:srgbClr val="25135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Дата 13">
            <a:extLst>
              <a:ext uri="{FF2B5EF4-FFF2-40B4-BE49-F238E27FC236}">
                <a16:creationId xmlns:a16="http://schemas.microsoft.com/office/drawing/2014/main" id="{AAF94137-1CBC-4E30-8CB3-6438C9B899F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A1EF99-95D4-2B4A-827F-173A34C6401E}" type="datetimeFigureOut">
              <a:rPr lang="ru-RU" smtClean="0"/>
              <a:t>14.03.2025</a:t>
            </a:fld>
            <a:endParaRPr lang="ru-RU" dirty="0"/>
          </a:p>
        </p:txBody>
      </p:sp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id="{776F3DAE-6D5F-4FA2-B445-4C2DE6D152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4DCC9E25-993B-4FAB-834F-359B2DA2D9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60D8417-4E6E-8346-BB88-EA3285FB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31673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F21246F-D7BB-4B92-A403-5BB6E431B6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773" y="373627"/>
            <a:ext cx="9124337" cy="8947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solidFill>
                  <a:srgbClr val="720A0A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CAFE6AD-B9F4-4D94-89FA-2A9AAFFC5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EF99-95D4-2B4A-827F-173A34C6401E}" type="datetimeFigureOut">
              <a:rPr lang="ru-RU" smtClean="0"/>
              <a:t>14.03.2025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759E4A-B3B1-4745-9356-ADDE7D350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id="{E454190A-5488-47B5-A5B7-561ECEBC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8417-4E6E-8346-BB88-EA3285FB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48345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6A807F6E-DAD0-495F-B8F5-F8E953C5E4F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18097992"/>
              </p:ext>
            </p:extLst>
          </p:nvPr>
        </p:nvGraphicFramePr>
        <p:xfrm>
          <a:off x="540774" y="1501775"/>
          <a:ext cx="9882648" cy="42639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42608">
                  <a:extLst>
                    <a:ext uri="{9D8B030D-6E8A-4147-A177-3AD203B41FA5}">
                      <a16:colId xmlns:a16="http://schemas.microsoft.com/office/drawing/2014/main" val="3866427760"/>
                    </a:ext>
                  </a:extLst>
                </a:gridCol>
                <a:gridCol w="6740040">
                  <a:extLst>
                    <a:ext uri="{9D8B030D-6E8A-4147-A177-3AD203B41FA5}">
                      <a16:colId xmlns:a16="http://schemas.microsoft.com/office/drawing/2014/main" val="760757129"/>
                    </a:ext>
                  </a:extLst>
                </a:gridCol>
              </a:tblGrid>
              <a:tr h="55100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Droid Serif" panose="02020600060500020200" pitchFamily="18" charset="0"/>
                        <a:ea typeface="Droid Serif" panose="02020600060500020200" pitchFamily="18" charset="0"/>
                        <a:cs typeface="Droid Serif" panose="02020600060500020200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51351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Droid Serif" panose="02020600060500020200" pitchFamily="18" charset="0"/>
                        <a:ea typeface="Droid Serif" panose="02020600060500020200" pitchFamily="18" charset="0"/>
                        <a:cs typeface="Droid Serif" panose="02020600060500020200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5135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176740"/>
                  </a:ext>
                </a:extLst>
              </a:tr>
              <a:tr h="3712991">
                <a:tc>
                  <a:txBody>
                    <a:bodyPr/>
                    <a:lstStyle/>
                    <a:p>
                      <a:pPr algn="l" fontAlgn="ctr"/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Droid Serif" panose="02020600060500020200" pitchFamily="18" charset="0"/>
                        <a:ea typeface="Droid Serif" panose="02020600060500020200" pitchFamily="18" charset="0"/>
                        <a:cs typeface="Droid Serif" panose="02020600060500020200" pitchFamily="18" charset="0"/>
                      </a:endParaRPr>
                    </a:p>
                  </a:txBody>
                  <a:tcPr marL="144000" marR="180000" marT="14400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AutoNum type="arabicPeriod"/>
                      </a:pP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Droid Serif" panose="02020600060500020200" pitchFamily="18" charset="0"/>
                        <a:ea typeface="Droid Serif" panose="02020600060500020200" pitchFamily="18" charset="0"/>
                        <a:cs typeface="Droid Serif" panose="02020600060500020200" pitchFamily="18" charset="0"/>
                      </a:endParaRPr>
                    </a:p>
                  </a:txBody>
                  <a:tcPr marL="144000" marR="180000" marT="14400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540278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C39DE5F5-7286-48EB-9AEB-D5C340F776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773" y="373627"/>
            <a:ext cx="9124337" cy="8947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solidFill>
                  <a:srgbClr val="720A0A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CC97C05-13D8-4F1B-B83D-02B336EF9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EF99-95D4-2B4A-827F-173A34C6401E}" type="datetimeFigureOut">
              <a:rPr lang="ru-RU" smtClean="0"/>
              <a:t>14.03.2025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95D12A-3976-4D70-819B-5D9AF9217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76291179-5F0D-4FC1-9F8A-B134E47A3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8417-4E6E-8346-BB88-EA3285FB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69342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1534514-09C2-4E00-A0CA-04D2D81E51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0773" y="1632155"/>
            <a:ext cx="4752001" cy="43843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  <a:lvl2pPr>
              <a:defRPr sz="1800">
                <a:solidFill>
                  <a:schemeClr val="accent5"/>
                </a:solidFill>
              </a:defRPr>
            </a:lvl2pPr>
            <a:lvl3pPr>
              <a:defRPr sz="16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D3950A8-B7D7-432E-82A8-36B01EC0489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38799" y="1632155"/>
            <a:ext cx="4752001" cy="43843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  <a:lvl2pPr>
              <a:defRPr sz="1800">
                <a:solidFill>
                  <a:schemeClr val="accent5"/>
                </a:solidFill>
              </a:defRPr>
            </a:lvl2pPr>
            <a:lvl3pPr>
              <a:defRPr sz="16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2C6956F-3063-4248-BF85-C1D5419F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773" y="373627"/>
            <a:ext cx="9124337" cy="8947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solidFill>
                  <a:srgbClr val="720A0A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  <a:endParaRPr lang="en-US" dirty="0"/>
          </a:p>
        </p:txBody>
      </p:sp>
      <p:sp>
        <p:nvSpPr>
          <p:cNvPr id="19" name="Дата 18">
            <a:extLst>
              <a:ext uri="{FF2B5EF4-FFF2-40B4-BE49-F238E27FC236}">
                <a16:creationId xmlns:a16="http://schemas.microsoft.com/office/drawing/2014/main" id="{225B1728-8B51-4BB0-85EB-9923C35CB90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4A1EF99-95D4-2B4A-827F-173A34C6401E}" type="datetimeFigureOut">
              <a:rPr lang="ru-RU" smtClean="0"/>
              <a:t>14.03.2025</a:t>
            </a:fld>
            <a:endParaRPr lang="ru-RU" dirty="0"/>
          </a:p>
        </p:txBody>
      </p:sp>
      <p:sp>
        <p:nvSpPr>
          <p:cNvPr id="20" name="Нижний колонтитул 19">
            <a:extLst>
              <a:ext uri="{FF2B5EF4-FFF2-40B4-BE49-F238E27FC236}">
                <a16:creationId xmlns:a16="http://schemas.microsoft.com/office/drawing/2014/main" id="{F6944354-ECFB-4C74-9101-77587E9314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" name="Номер слайда 20">
            <a:extLst>
              <a:ext uri="{FF2B5EF4-FFF2-40B4-BE49-F238E27FC236}">
                <a16:creationId xmlns:a16="http://schemas.microsoft.com/office/drawing/2014/main" id="{0648F83C-69D8-47A5-962B-C38E1AAFBF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0D8417-4E6E-8346-BB88-EA3285FB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99519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262193A4-C415-47BA-BD51-6150CD53DC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773" y="373627"/>
            <a:ext cx="9124337" cy="8947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solidFill>
                  <a:srgbClr val="720A0A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1124EF8-4563-4E2B-A2EA-DE08200E7A7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0772" y="1449132"/>
            <a:ext cx="9124337" cy="4938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ru-RU" sz="2400" b="1">
                <a:solidFill>
                  <a:srgbClr val="25135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FD27A43-F409-4699-8150-53743F7EE08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0773" y="2123767"/>
            <a:ext cx="4752001" cy="3892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  <a:lvl2pPr>
              <a:defRPr sz="1800">
                <a:solidFill>
                  <a:schemeClr val="accent5"/>
                </a:solidFill>
              </a:defRPr>
            </a:lvl2pPr>
            <a:lvl3pPr>
              <a:defRPr sz="16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EC789E1-D5AA-434F-86B5-ED2D9E0E757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638799" y="2123767"/>
            <a:ext cx="4752001" cy="3892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  <a:lvl2pPr>
              <a:defRPr sz="1800">
                <a:solidFill>
                  <a:schemeClr val="accent5"/>
                </a:solidFill>
              </a:defRPr>
            </a:lvl2pPr>
            <a:lvl3pPr>
              <a:defRPr sz="16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1" name="Дата 20">
            <a:extLst>
              <a:ext uri="{FF2B5EF4-FFF2-40B4-BE49-F238E27FC236}">
                <a16:creationId xmlns:a16="http://schemas.microsoft.com/office/drawing/2014/main" id="{A98C8586-4CE5-4D39-9973-4BBBA4316AC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4A1EF99-95D4-2B4A-827F-173A34C6401E}" type="datetimeFigureOut">
              <a:rPr lang="ru-RU" smtClean="0"/>
              <a:t>14.03.2025</a:t>
            </a:fld>
            <a:endParaRPr lang="ru-RU" dirty="0"/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:a16="http://schemas.microsoft.com/office/drawing/2014/main" id="{59470D71-EFBA-4B90-8F0E-C0BC44180AF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98790584-00FB-4D70-9116-924FEDAE4C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60D8417-4E6E-8346-BB88-EA3285FB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1109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>
            <a:extLst>
              <a:ext uri="{FF2B5EF4-FFF2-40B4-BE49-F238E27FC236}">
                <a16:creationId xmlns:a16="http://schemas.microsoft.com/office/drawing/2014/main" id="{75FF90D4-8233-421F-A63D-F9C6C0E47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EF99-95D4-2B4A-827F-173A34C6401E}" type="datetimeFigureOut">
              <a:rPr lang="ru-RU" smtClean="0"/>
              <a:t>14.03.2025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073921C-A31E-4FC1-81B0-3F0AF7B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53AAFA-FF2E-4B9B-9435-0B58BFE2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8417-4E6E-8346-BB88-EA3285FB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36714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774" y="552747"/>
            <a:ext cx="3372466" cy="5455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395B03BC-1FE3-4882-A5E2-3EB177539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EF99-95D4-2B4A-827F-173A34C6401E}" type="datetimeFigureOut">
              <a:rPr lang="ru-RU" smtClean="0"/>
              <a:t>14.03.2025</a:t>
            </a:fld>
            <a:endParaRPr lang="ru-RU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A51C9996-D35C-4ADF-8822-204EFCBA1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7167AE5A-9DC5-4CA3-A269-0104078B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8417-4E6E-8346-BB88-EA3285FBD92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DF3585B-AB77-4E9E-863A-6F7124C5601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697" y="550606"/>
            <a:ext cx="6094103" cy="5465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  <a:lvl2pPr>
              <a:defRPr sz="1800">
                <a:solidFill>
                  <a:schemeClr val="accent5"/>
                </a:solidFill>
              </a:defRPr>
            </a:lvl2pPr>
            <a:lvl3pPr>
              <a:defRPr sz="16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1053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602657"/>
            <a:ext cx="6172200" cy="441381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02A80D-5263-4378-A413-648DA8128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773" y="373627"/>
            <a:ext cx="9124337" cy="8947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solidFill>
                  <a:srgbClr val="720A0A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CCBE712-B9A8-4194-9041-3D90DF3A57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0773" y="1602658"/>
            <a:ext cx="4326195" cy="4413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  <a:lvl2pPr>
              <a:defRPr sz="1800">
                <a:solidFill>
                  <a:schemeClr val="accent5"/>
                </a:solidFill>
              </a:defRPr>
            </a:lvl2pPr>
            <a:lvl3pPr>
              <a:defRPr sz="16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69E3690B-BEDC-4481-80C5-FF3AE3473D1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4A1EF99-95D4-2B4A-827F-173A34C6401E}" type="datetimeFigureOut">
              <a:rPr lang="ru-RU" smtClean="0"/>
              <a:t>14.03.2025</a:t>
            </a:fld>
            <a:endParaRPr lang="ru-RU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3E13D54D-3DE1-468F-BD9E-9849F051CC3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E040FF99-DA80-4F01-987B-C75C0E27EE2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0D8417-4E6E-8346-BB88-EA3285FB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49062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773" y="6322142"/>
            <a:ext cx="1229033" cy="2018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1EF99-95D4-2B4A-827F-173A34C6401E}" type="datetimeFigureOut">
              <a:rPr lang="ru-RU" smtClean="0"/>
              <a:t>14.03.2025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116" y="6322142"/>
            <a:ext cx="7728155" cy="201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0283" y="5648427"/>
            <a:ext cx="508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D8417-4E6E-8346-BB88-EA3285FB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15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2" r:id="rId3"/>
    <p:sldLayoutId id="2147483708" r:id="rId4"/>
    <p:sldLayoutId id="2147483700" r:id="rId5"/>
    <p:sldLayoutId id="2147483701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10" r:id="rId12"/>
    <p:sldLayoutId id="2147483709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1559496" y="1696357"/>
            <a:ext cx="3456384" cy="438467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4"/>
          </p:nvPr>
        </p:nvPicPr>
        <p:blipFill>
          <a:blip r:embed="rId4"/>
          <a:stretch>
            <a:fillRect/>
          </a:stretch>
        </p:blipFill>
        <p:spPr>
          <a:xfrm>
            <a:off x="6816080" y="1631950"/>
            <a:ext cx="3582262" cy="43846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1C2E8-D73B-4F53-9804-E438D0DA1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73" y="373627"/>
            <a:ext cx="9857569" cy="894734"/>
          </a:xfrm>
        </p:spPr>
        <p:txBody>
          <a:bodyPr/>
          <a:lstStyle/>
          <a:p>
            <a:pPr algn="ctr"/>
            <a:r>
              <a:rPr lang="ru-RU" dirty="0" smtClean="0"/>
              <a:t>Кафедра медицинской микробиологии</a:t>
            </a:r>
            <a:br>
              <a:rPr lang="ru-RU" dirty="0" smtClean="0"/>
            </a:br>
            <a:r>
              <a:rPr lang="ru-RU" dirty="0" smtClean="0"/>
              <a:t> имени академика З.В. </a:t>
            </a:r>
            <a:r>
              <a:rPr lang="ru-RU" dirty="0" err="1" smtClean="0"/>
              <a:t>Ермольевой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497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 кафедры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09793" y="1482915"/>
            <a:ext cx="59611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20A0A"/>
                </a:solidFill>
              </a:rPr>
              <a:t>Адрес кафедры</a:t>
            </a:r>
            <a:r>
              <a:rPr lang="en-US" b="1" dirty="0" smtClean="0">
                <a:solidFill>
                  <a:srgbClr val="720A0A"/>
                </a:solidFill>
              </a:rPr>
              <a:t>: </a:t>
            </a:r>
            <a:r>
              <a:rPr lang="ru-RU" b="1" dirty="0" smtClean="0">
                <a:solidFill>
                  <a:srgbClr val="720A0A"/>
                </a:solidFill>
              </a:rPr>
              <a:t>г. </a:t>
            </a:r>
            <a:r>
              <a:rPr lang="ru-RU" b="1" dirty="0" smtClean="0">
                <a:solidFill>
                  <a:srgbClr val="720A0A"/>
                </a:solidFill>
              </a:rPr>
              <a:t>Москва, Беломорская </a:t>
            </a:r>
            <a:r>
              <a:rPr lang="ru-RU" b="1" dirty="0">
                <a:solidFill>
                  <a:srgbClr val="720A0A"/>
                </a:solidFill>
              </a:rPr>
              <a:t>ул</a:t>
            </a:r>
            <a:r>
              <a:rPr lang="ru-RU" b="1" dirty="0" smtClean="0">
                <a:solidFill>
                  <a:srgbClr val="720A0A"/>
                </a:solidFill>
              </a:rPr>
              <a:t>.,19/38.</a:t>
            </a:r>
          </a:p>
          <a:p>
            <a:endParaRPr lang="ru-RU" b="1" dirty="0" smtClean="0">
              <a:solidFill>
                <a:srgbClr val="720A0A"/>
              </a:solidFill>
            </a:endParaRPr>
          </a:p>
          <a:p>
            <a:r>
              <a:rPr lang="ru-RU" b="1" dirty="0" smtClean="0">
                <a:solidFill>
                  <a:srgbClr val="720A0A"/>
                </a:solidFill>
              </a:rPr>
              <a:t>Телефон</a:t>
            </a:r>
            <a:r>
              <a:rPr lang="en-US" b="1" dirty="0" smtClean="0">
                <a:solidFill>
                  <a:srgbClr val="720A0A"/>
                </a:solidFill>
              </a:rPr>
              <a:t>: </a:t>
            </a:r>
            <a:r>
              <a:rPr lang="ru-RU" b="1" dirty="0" smtClean="0">
                <a:solidFill>
                  <a:srgbClr val="720A0A"/>
                </a:solidFill>
              </a:rPr>
              <a:t>+7 </a:t>
            </a:r>
            <a:r>
              <a:rPr lang="ru-RU" b="1" dirty="0">
                <a:solidFill>
                  <a:srgbClr val="720A0A"/>
                </a:solidFill>
              </a:rPr>
              <a:t>962 401-38-96 </a:t>
            </a:r>
          </a:p>
          <a:p>
            <a:endParaRPr lang="ru-RU" b="1" dirty="0" smtClean="0">
              <a:solidFill>
                <a:srgbClr val="720A0A"/>
              </a:solidFill>
            </a:endParaRPr>
          </a:p>
          <a:p>
            <a:r>
              <a:rPr lang="ru-RU" b="1" dirty="0" smtClean="0">
                <a:solidFill>
                  <a:srgbClr val="720A0A"/>
                </a:solidFill>
              </a:rPr>
              <a:t>E-</a:t>
            </a:r>
            <a:r>
              <a:rPr lang="ru-RU" b="1" dirty="0" err="1" smtClean="0">
                <a:solidFill>
                  <a:srgbClr val="720A0A"/>
                </a:solidFill>
              </a:rPr>
              <a:t>mail</a:t>
            </a:r>
            <a:r>
              <a:rPr lang="en-US" b="1" dirty="0" smtClean="0">
                <a:solidFill>
                  <a:srgbClr val="720A0A"/>
                </a:solidFill>
              </a:rPr>
              <a:t>:</a:t>
            </a:r>
            <a:r>
              <a:rPr lang="ru-RU" b="1" dirty="0" smtClean="0">
                <a:solidFill>
                  <a:srgbClr val="720A0A"/>
                </a:solidFill>
              </a:rPr>
              <a:t> </a:t>
            </a:r>
            <a:r>
              <a:rPr lang="en-US" b="1" dirty="0" smtClean="0">
                <a:solidFill>
                  <a:srgbClr val="720A0A"/>
                </a:solidFill>
              </a:rPr>
              <a:t>AlievaEV@rmapo.ru</a:t>
            </a:r>
            <a:endParaRPr lang="en-US" b="1" dirty="0">
              <a:solidFill>
                <a:srgbClr val="720A0A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298" y="2595663"/>
            <a:ext cx="387839" cy="3878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18" y="2044585"/>
            <a:ext cx="395519" cy="3955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551" y="1484784"/>
            <a:ext cx="404242" cy="40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35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0091ACC-3A53-4C22-8F7B-AB8C01CA68AF}"/>
              </a:ext>
            </a:extLst>
          </p:cNvPr>
          <p:cNvSpPr txBox="1">
            <a:spLocks/>
          </p:cNvSpPr>
          <p:nvPr/>
        </p:nvSpPr>
        <p:spPr>
          <a:xfrm>
            <a:off x="-24680" y="2708920"/>
            <a:ext cx="12192000" cy="7920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en-US" sz="6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983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722" y="1781219"/>
            <a:ext cx="1422437" cy="15841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997" y="1787533"/>
            <a:ext cx="1248940" cy="1577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dirty="0"/>
              <a:t>Кафедра медицинской микробиологии</a:t>
            </a:r>
            <a:br>
              <a:rPr lang="ru-RU" dirty="0"/>
            </a:br>
            <a:r>
              <a:rPr lang="ru-RU" dirty="0"/>
              <a:t>имени академика З.В. </a:t>
            </a:r>
            <a:r>
              <a:rPr lang="ru-RU" dirty="0" err="1" smtClean="0"/>
              <a:t>Ермольевой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245" y="1787533"/>
            <a:ext cx="1149310" cy="1577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4170080" y="3579508"/>
            <a:ext cx="184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С </a:t>
            </a:r>
            <a:r>
              <a:rPr lang="ru-RU" sz="800" b="1" dirty="0"/>
              <a:t>1952</a:t>
            </a:r>
            <a:r>
              <a:rPr lang="ru-RU" sz="800" b="1" dirty="0" smtClean="0"/>
              <a:t>. – академик АМН СССР </a:t>
            </a:r>
            <a:endParaRPr lang="ru-RU" sz="800" b="1" dirty="0"/>
          </a:p>
          <a:p>
            <a:pPr algn="ctr"/>
            <a:r>
              <a:rPr lang="ru-RU" sz="800" b="1" dirty="0" err="1" smtClean="0"/>
              <a:t>Ермольева</a:t>
            </a:r>
            <a:r>
              <a:rPr lang="ru-RU" sz="800" b="1" dirty="0" smtClean="0"/>
              <a:t> Зинаида </a:t>
            </a:r>
            <a:r>
              <a:rPr lang="ru-RU" sz="800" b="1" dirty="0"/>
              <a:t>Виссарионовна</a:t>
            </a:r>
            <a:r>
              <a:rPr lang="ru-RU" sz="800" b="1" dirty="0" smtClean="0"/>
              <a:t/>
            </a:r>
            <a:br>
              <a:rPr lang="ru-RU" sz="800" b="1" dirty="0" smtClean="0"/>
            </a:br>
            <a:endParaRPr lang="ru-RU" sz="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99284" y="3579508"/>
            <a:ext cx="141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С 1998 г. - </a:t>
            </a:r>
            <a:r>
              <a:rPr lang="ru-RU" sz="800" b="1" dirty="0"/>
              <a:t>Академик РАН</a:t>
            </a:r>
            <a:endParaRPr lang="ru-RU" sz="800" b="1" dirty="0" smtClean="0"/>
          </a:p>
          <a:p>
            <a:pPr algn="ctr"/>
            <a:r>
              <a:rPr lang="ru-RU" sz="800" b="1" dirty="0" smtClean="0"/>
              <a:t>Алексей </a:t>
            </a:r>
            <a:r>
              <a:rPr lang="ru-RU" sz="800" b="1" dirty="0"/>
              <a:t>Михайлович Егоров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65110" y="3586091"/>
            <a:ext cx="1706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C 2024 </a:t>
            </a:r>
            <a:r>
              <a:rPr lang="ru-RU" sz="800" b="1" dirty="0" smtClean="0"/>
              <a:t>г. </a:t>
            </a:r>
            <a:r>
              <a:rPr lang="ru-RU" sz="800" b="1" dirty="0"/>
              <a:t>- Член-корреспондент РАН </a:t>
            </a:r>
            <a:r>
              <a:rPr lang="ru-RU" sz="800" b="1" dirty="0" smtClean="0"/>
              <a:t>Припутневич </a:t>
            </a:r>
            <a:r>
              <a:rPr lang="ru-RU" sz="800" b="1" dirty="0"/>
              <a:t>Татьяна </a:t>
            </a:r>
            <a:r>
              <a:rPr lang="ru-RU" sz="800" b="1" dirty="0" smtClean="0"/>
              <a:t>Валерьевна</a:t>
            </a:r>
          </a:p>
          <a:p>
            <a:pPr algn="ctr"/>
            <a:endParaRPr lang="ru-RU" sz="8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28" y="1781219"/>
            <a:ext cx="1331803" cy="15841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183023" y="3579508"/>
            <a:ext cx="1465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С 1990 г. </a:t>
            </a:r>
            <a:r>
              <a:rPr lang="ru-RU" sz="800" b="1" dirty="0" smtClean="0"/>
              <a:t>- академик АМН СССР</a:t>
            </a:r>
            <a:endParaRPr lang="ru-RU" sz="800" b="1" dirty="0"/>
          </a:p>
          <a:p>
            <a:pPr algn="ctr"/>
            <a:r>
              <a:rPr lang="ru-RU" sz="800" b="1" dirty="0" err="1"/>
              <a:t>Навашин</a:t>
            </a:r>
            <a:endParaRPr lang="ru-RU" sz="800" b="1" dirty="0"/>
          </a:p>
          <a:p>
            <a:pPr algn="ctr"/>
            <a:r>
              <a:rPr lang="ru-RU" sz="800" b="1" dirty="0" smtClean="0"/>
              <a:t>Сергей Михайлович</a:t>
            </a:r>
            <a:endParaRPr lang="ru-RU" sz="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177" y="1772816"/>
            <a:ext cx="1246555" cy="1592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658456" y="3578741"/>
            <a:ext cx="1366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1942 </a:t>
            </a:r>
            <a:r>
              <a:rPr lang="ru-RU" sz="800" b="1" dirty="0" smtClean="0"/>
              <a:t>г. - </a:t>
            </a:r>
            <a:r>
              <a:rPr lang="ru-RU" sz="800" b="1" dirty="0"/>
              <a:t>д.м.н., профессор</a:t>
            </a:r>
            <a:endParaRPr lang="ru-RU" sz="800" dirty="0"/>
          </a:p>
          <a:p>
            <a:pPr algn="ctr"/>
            <a:r>
              <a:rPr lang="ru-RU" sz="800" b="1" dirty="0" err="1"/>
              <a:t>Речменский</a:t>
            </a:r>
            <a:r>
              <a:rPr lang="ru-RU" sz="800" b="1" dirty="0"/>
              <a:t> </a:t>
            </a:r>
          </a:p>
          <a:p>
            <a:pPr algn="ctr"/>
            <a:r>
              <a:rPr lang="ru-RU" sz="800" b="1" dirty="0" smtClean="0"/>
              <a:t>Сергей Сергеевич</a:t>
            </a:r>
            <a:endParaRPr lang="ru-RU" sz="8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506" y="1772816"/>
            <a:ext cx="1756224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69051" y="3537021"/>
            <a:ext cx="1422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1931 </a:t>
            </a:r>
            <a:r>
              <a:rPr lang="ru-RU" sz="800" b="1" dirty="0" smtClean="0"/>
              <a:t>г. - академик </a:t>
            </a:r>
            <a:r>
              <a:rPr lang="ru-RU" sz="800" b="1" dirty="0"/>
              <a:t>АМН </a:t>
            </a:r>
            <a:r>
              <a:rPr lang="ru-RU" sz="800" b="1" dirty="0" smtClean="0"/>
              <a:t>СССР</a:t>
            </a:r>
            <a:endParaRPr lang="ru-RU" sz="800" b="1" dirty="0"/>
          </a:p>
          <a:p>
            <a:pPr algn="ctr"/>
            <a:r>
              <a:rPr lang="ru-RU" sz="800" b="1" dirty="0" smtClean="0"/>
              <a:t>Зильбер</a:t>
            </a:r>
            <a:endParaRPr lang="ru-RU" sz="800" b="1" dirty="0"/>
          </a:p>
          <a:p>
            <a:pPr algn="ctr"/>
            <a:r>
              <a:rPr lang="ru-RU" sz="800" b="1" dirty="0" smtClean="0"/>
              <a:t>Лев Александрович</a:t>
            </a:r>
          </a:p>
        </p:txBody>
      </p:sp>
    </p:spTree>
    <p:extLst>
      <p:ext uri="{BB962C8B-B14F-4D97-AF65-F5344CB8AC3E}">
        <p14:creationId xmlns:p14="http://schemas.microsoft.com/office/powerpoint/2010/main" val="3517374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rgbClr val="720A0A"/>
                </a:solidFill>
              </a:rPr>
              <a:t>Ординатура по специальности «Медицинская микробиология»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dirty="0" smtClean="0">
                <a:solidFill>
                  <a:srgbClr val="720A0A"/>
                </a:solidFill>
              </a:rPr>
              <a:t>Профессиональная переподготовка для врачей по </a:t>
            </a:r>
            <a:r>
              <a:rPr lang="ru-RU" dirty="0">
                <a:solidFill>
                  <a:srgbClr val="720A0A"/>
                </a:solidFill>
              </a:rPr>
              <a:t>специальности «Медицинская микробиология»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720A0A"/>
                </a:solidFill>
              </a:rPr>
              <a:t>Профессиональная переподготовка для биологов по направлению деятельности «Медицинская микробиология»</a:t>
            </a:r>
            <a:endParaRPr lang="ru-RU" dirty="0">
              <a:solidFill>
                <a:srgbClr val="720A0A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4"/>
          </p:nvPr>
        </p:nvSpPr>
        <p:spPr>
          <a:xfrm>
            <a:off x="5638799" y="1632154"/>
            <a:ext cx="4752001" cy="4821181"/>
          </a:xfrm>
        </p:spPr>
        <p:txBody>
          <a:bodyPr/>
          <a:lstStyle/>
          <a:p>
            <a:r>
              <a:rPr lang="ru-RU" dirty="0" smtClean="0">
                <a:solidFill>
                  <a:srgbClr val="720A0A"/>
                </a:solidFill>
              </a:rPr>
              <a:t>Циклы повышения квалификации для специалистов с высшим медицинским образованием, с высшим немедицинским образованием,   со средним медицинским образованием – охватывают основные разделы работы медицинских организаций, связанные с диагностикой заболеваний микробной этиологии, с обеспечением биологической безопасности на рабочих местах, с проведением исследований по определению чувствительности микроорганизмов к антимикробным препаратам</a:t>
            </a:r>
            <a:endParaRPr lang="ru-RU" dirty="0">
              <a:solidFill>
                <a:srgbClr val="720A0A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Учебный процесс: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646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0772" y="373627"/>
            <a:ext cx="10966439" cy="894734"/>
          </a:xfrm>
        </p:spPr>
        <p:txBody>
          <a:bodyPr/>
          <a:lstStyle/>
          <a:p>
            <a:r>
              <a:rPr lang="ru-RU" dirty="0" smtClean="0"/>
              <a:t>Мероприятия кафедры медицинской 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микробиологии </a:t>
            </a:r>
            <a:r>
              <a:rPr lang="ru-RU" dirty="0" smtClean="0"/>
              <a:t>имени академика З.В.</a:t>
            </a:r>
            <a:r>
              <a:rPr lang="en-US" dirty="0" smtClean="0"/>
              <a:t> </a:t>
            </a:r>
            <a:r>
              <a:rPr lang="ru-RU" dirty="0" err="1" smtClean="0"/>
              <a:t>Ермольевой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>
          <a:xfrm>
            <a:off x="839416" y="1988840"/>
            <a:ext cx="10667796" cy="44802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720A0A"/>
                </a:solidFill>
              </a:rPr>
              <a:t>Федерального уровня                      Регионального уровня</a:t>
            </a:r>
            <a:endParaRPr lang="ru-RU" dirty="0">
              <a:solidFill>
                <a:srgbClr val="720A0A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4"/>
          </p:nvPr>
        </p:nvSpPr>
        <p:spPr>
          <a:xfrm>
            <a:off x="519767" y="2636912"/>
            <a:ext cx="4752001" cy="389270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1800" dirty="0" smtClean="0">
                <a:solidFill>
                  <a:srgbClr val="720A0A"/>
                </a:solidFill>
                <a:ea typeface="Calibri" panose="020F0502020204030204" pitchFamily="34" charset="0"/>
              </a:rPr>
              <a:t>Российский конгресс </a:t>
            </a:r>
            <a:r>
              <a:rPr lang="ru-RU" sz="1800" dirty="0">
                <a:solidFill>
                  <a:srgbClr val="720A0A"/>
                </a:solidFill>
                <a:ea typeface="Calibri" panose="020F0502020204030204" pitchFamily="34" charset="0"/>
              </a:rPr>
              <a:t>по медицинской микробиологии и </a:t>
            </a:r>
            <a:r>
              <a:rPr lang="ru-RU" sz="1800" dirty="0" err="1">
                <a:solidFill>
                  <a:srgbClr val="720A0A"/>
                </a:solidFill>
                <a:ea typeface="Calibri" panose="020F0502020204030204" pitchFamily="34" charset="0"/>
              </a:rPr>
              <a:t>инфектологии</a:t>
            </a:r>
            <a:r>
              <a:rPr lang="ru-RU" sz="1800" dirty="0">
                <a:solidFill>
                  <a:srgbClr val="720A0A"/>
                </a:solidFill>
                <a:ea typeface="Calibri" panose="020F0502020204030204" pitchFamily="34" charset="0"/>
              </a:rPr>
              <a:t> (РКММИ</a:t>
            </a:r>
            <a:r>
              <a:rPr lang="ru-RU" sz="1800" dirty="0" smtClean="0">
                <a:solidFill>
                  <a:srgbClr val="720A0A"/>
                </a:solidFill>
                <a:ea typeface="Calibri" panose="020F0502020204030204" pitchFamily="34" charset="0"/>
              </a:rPr>
              <a:t>)  </a:t>
            </a:r>
          </a:p>
          <a:p>
            <a:pPr marL="457200" indent="-457200">
              <a:buAutoNum type="arabicPeriod"/>
            </a:pPr>
            <a:r>
              <a:rPr lang="ru-RU" sz="1800" dirty="0" smtClean="0">
                <a:solidFill>
                  <a:srgbClr val="720A0A"/>
                </a:solidFill>
                <a:ea typeface="Calibri" panose="020F0502020204030204" pitchFamily="34" charset="0"/>
              </a:rPr>
              <a:t>Национальный Конгресс </a:t>
            </a:r>
            <a:r>
              <a:rPr lang="ru-RU" sz="1800" dirty="0">
                <a:solidFill>
                  <a:srgbClr val="720A0A"/>
                </a:solidFill>
                <a:ea typeface="Calibri" panose="020F0502020204030204" pitchFamily="34" charset="0"/>
              </a:rPr>
              <a:t>с международным участием «Лабораторные технологии в репродуктивной медицине и неонатологии: от науки к практике» (ЛАБРиН-2024)</a:t>
            </a:r>
            <a:endParaRPr lang="ru-RU" sz="1800" dirty="0">
              <a:solidFill>
                <a:srgbClr val="720A0A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5"/>
          </p:nvPr>
        </p:nvSpPr>
        <p:spPr>
          <a:xfrm>
            <a:off x="5620206" y="2636912"/>
            <a:ext cx="4752001" cy="389270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1800" dirty="0" smtClean="0">
                <a:solidFill>
                  <a:srgbClr val="720A0A"/>
                </a:solidFill>
                <a:cs typeface="Times New Roman" panose="02020603050405020304" pitchFamily="18" charset="0"/>
              </a:rPr>
              <a:t>Всероссийская научно-практическая </a:t>
            </a:r>
            <a:r>
              <a:rPr lang="ru-RU" sz="1800" dirty="0">
                <a:solidFill>
                  <a:srgbClr val="720A0A"/>
                </a:solidFill>
                <a:cs typeface="Times New Roman" panose="02020603050405020304" pitchFamily="18" charset="0"/>
              </a:rPr>
              <a:t>конференции по медицинской микробиологии и </a:t>
            </a:r>
            <a:r>
              <a:rPr lang="ru-RU" sz="1800" dirty="0" err="1">
                <a:solidFill>
                  <a:srgbClr val="720A0A"/>
                </a:solidFill>
                <a:cs typeface="Times New Roman" panose="02020603050405020304" pitchFamily="18" charset="0"/>
              </a:rPr>
              <a:t>инфектологии</a:t>
            </a:r>
            <a:r>
              <a:rPr lang="ru-RU" sz="1800" dirty="0">
                <a:solidFill>
                  <a:srgbClr val="720A0A"/>
                </a:solidFill>
                <a:cs typeface="Times New Roman" panose="02020603050405020304" pitchFamily="18" charset="0"/>
              </a:rPr>
              <a:t>  «Кавказ-микро</a:t>
            </a:r>
            <a:r>
              <a:rPr lang="ru-RU" sz="1800" dirty="0" smtClean="0">
                <a:solidFill>
                  <a:srgbClr val="720A0A"/>
                </a:solidFill>
                <a:cs typeface="Times New Roman" panose="02020603050405020304" pitchFamily="18" charset="0"/>
              </a:rPr>
              <a:t>»</a:t>
            </a:r>
            <a:endParaRPr lang="ru-RU" sz="1800" dirty="0">
              <a:solidFill>
                <a:srgbClr val="720A0A"/>
              </a:solidFill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1800" dirty="0">
                <a:solidFill>
                  <a:srgbClr val="720A0A"/>
                </a:solidFill>
                <a:cs typeface="Times New Roman" panose="02020603050405020304" pitchFamily="18" charset="0"/>
              </a:rPr>
              <a:t>Форум медицинских микробиологов Уральского федерального округа</a:t>
            </a:r>
            <a:br>
              <a:rPr lang="ru-RU" sz="1800" dirty="0">
                <a:solidFill>
                  <a:srgbClr val="720A0A"/>
                </a:solidFill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720A0A"/>
                </a:solidFill>
                <a:cs typeface="Times New Roman" panose="02020603050405020304" pitchFamily="18" charset="0"/>
              </a:rPr>
              <a:t>с международным </a:t>
            </a:r>
            <a:r>
              <a:rPr lang="ru-RU" sz="1800" dirty="0" smtClean="0">
                <a:solidFill>
                  <a:srgbClr val="720A0A"/>
                </a:solidFill>
                <a:cs typeface="Times New Roman" panose="02020603050405020304" pitchFamily="18" charset="0"/>
              </a:rPr>
              <a:t>участием  «Мед-Микро Урал»</a:t>
            </a:r>
          </a:p>
          <a:p>
            <a:pPr marL="457200" indent="-4572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56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40773" y="373627"/>
            <a:ext cx="10235747" cy="751117"/>
          </a:xfrm>
        </p:spPr>
        <p:txBody>
          <a:bodyPr/>
          <a:lstStyle/>
          <a:p>
            <a:r>
              <a:rPr lang="ru-RU" sz="2000" dirty="0" smtClean="0"/>
              <a:t>На кафедре реализуется новый подход к формированию учебного процесса  с использованием возможностей цифрового образования: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0773" y="1124744"/>
            <a:ext cx="10883819" cy="472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Компоновка учебных рабочих программ: блок  теоретических занятий и блок практических занятий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основу распределения часов занятий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положен принцип максимального использования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дистанционного и электронного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обучения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Занятия сгруппированы  таким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образом:</a:t>
            </a:r>
          </a:p>
          <a:p>
            <a:pPr marL="50292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первая половина цикла - теория: лекции и семинарские  занятия  проводятся дистанционно в он-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лайн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формате</a:t>
            </a:r>
          </a:p>
          <a:p>
            <a:pPr marL="78867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вторая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половина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цикла - практика: практические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занятия,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симуляционный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курс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на базах практической подготовки, как центральных, так и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региональных (сейчас уже имеется 5 баз практической подготовки: Москва, Санкт-Петербург, Белгород, Волгоград, Красноярск)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4. Привлечение для чтения лекций ведущих специалистов РФ в области медицинской микробиологии: бактериологов, вирусологов, паразитологов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5. Проведение  он-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лайн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занятий 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платформе МТС-ЛИНК с контролем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присутствия слушателей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на каждом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занятии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и итоговая аттестация в он-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лайн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режиме: тесты, теоретические вопросы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38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F8CBB4F-793C-44C2-9658-02ECF316D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Новый подход  позволил: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6420" y="1604655"/>
            <a:ext cx="9994075" cy="4410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Обучать слушателей из отдаленных регионов РФ на базе РМАНПО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Обеспечивать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учебный процесс  высокопрофессиональными педагогами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Проводить теоретическую подготовку слушателей, без отрыва от производства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Решать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задачи, изложенные в документе «План мероприятий на 2019–2024 годы по реализации Стратегии предупреждения распространения антимикробной резистентности в России» в части формирования профессиональных кадров по специальности «Медицинская микробиология»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611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УЧЕБНО-ПРОИЗВОДСТВЕННЫЙ ПЛАН</a:t>
            </a:r>
            <a:br>
              <a:rPr lang="ru-RU" dirty="0"/>
            </a:br>
            <a:r>
              <a:rPr lang="ru-RU" sz="1800" dirty="0"/>
              <a:t>Дополнительные профессиональные образовательные программы профессиональной переподготовки: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6420" y="1604655"/>
            <a:ext cx="9994075" cy="483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2400" dirty="0" smtClean="0"/>
              <a:t>«</a:t>
            </a:r>
            <a:r>
              <a:rPr lang="ru-RU" sz="2400" dirty="0"/>
              <a:t>Медицинская микробиология» (для врачей) 576 ч. – очная форма с применением дистанционных технологий (бюджетные места). </a:t>
            </a:r>
            <a:endParaRPr lang="ru-RU" sz="2400" dirty="0" smtClean="0"/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2400" dirty="0" smtClean="0"/>
              <a:t>«</a:t>
            </a:r>
            <a:r>
              <a:rPr lang="ru-RU" sz="2400" dirty="0"/>
              <a:t>Медицинская микробиология» (для врачей) 576 ч. – очная-заочная форма с применением дистанционных технологий (на платной основе</a:t>
            </a:r>
            <a:r>
              <a:rPr lang="ru-RU" sz="2400" dirty="0" smtClean="0"/>
              <a:t>).</a:t>
            </a: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2400" dirty="0" smtClean="0"/>
              <a:t>«Медицинская </a:t>
            </a:r>
            <a:r>
              <a:rPr lang="ru-RU" sz="2400" dirty="0"/>
              <a:t>микробиология» (для биологов) 576 ч. – очная форма с применением дистанционных технологий (бюджетные места). </a:t>
            </a:r>
            <a:endParaRPr lang="ru-RU" sz="2400" dirty="0" smtClean="0"/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2400" dirty="0" smtClean="0"/>
              <a:t>«Медицинская </a:t>
            </a:r>
            <a:r>
              <a:rPr lang="ru-RU" sz="2400" dirty="0"/>
              <a:t>микробиология» (для биологов) 576 ч. – очная-заочная форма с применением дистанционных технологий (на платной основе).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37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УЧЕБНО-ПРОИЗВОДСТВЕННЫЙ ПЛАН</a:t>
            </a:r>
            <a:br>
              <a:rPr lang="ru-RU" dirty="0"/>
            </a:br>
            <a:r>
              <a:rPr lang="ru-RU" sz="1600" dirty="0"/>
              <a:t>Дополнительные профессиональные образовательные программы повышения квалификации: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6420" y="1604655"/>
            <a:ext cx="9994075" cy="437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2000" dirty="0" smtClean="0"/>
              <a:t>«Основы </a:t>
            </a:r>
            <a:r>
              <a:rPr lang="ru-RU" sz="2000" dirty="0"/>
              <a:t>биологической безопасности при проведении иммунологических и молекулярно-генетических исследований в клинико-диагностической лаборатории» 76 ч. (для врачей клинической лабораторной диагностики). </a:t>
            </a:r>
            <a:endParaRPr lang="ru-RU" sz="2000" dirty="0" smtClean="0"/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2000" dirty="0" smtClean="0"/>
              <a:t>Дополнительная </a:t>
            </a:r>
            <a:r>
              <a:rPr lang="ru-RU" sz="2000" dirty="0"/>
              <a:t>профессиональная образовательная программа повышения квалификации «Микробиологическая диагностика микозов» 36 ч. (для врачей всех специальностей). </a:t>
            </a: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2000" dirty="0" smtClean="0"/>
              <a:t>«Биологическая </a:t>
            </a:r>
            <a:r>
              <a:rPr lang="ru-RU" sz="2000" dirty="0"/>
              <a:t>безопасность» 72 ч (для специалистов со средним медицинским образованием). </a:t>
            </a:r>
            <a:endParaRPr lang="ru-RU" sz="2000" dirty="0" smtClean="0"/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2000" dirty="0" smtClean="0"/>
              <a:t>«</a:t>
            </a:r>
            <a:r>
              <a:rPr lang="ru-RU" sz="2000" dirty="0"/>
              <a:t>Раневые инфекции бактериальной природы» 36 ч. (для специалистов с высшим профессиональным (немедицинским) образованием</a:t>
            </a:r>
            <a:r>
              <a:rPr lang="ru-RU" sz="2000" dirty="0" smtClean="0"/>
              <a:t>). </a:t>
            </a: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2000" dirty="0" smtClean="0"/>
              <a:t>«</a:t>
            </a:r>
            <a:r>
              <a:rPr lang="ru-RU" sz="2000" dirty="0"/>
              <a:t>Лабораторное дело в бактериологии» 144 ч. (для специалистов со средним медицинским образованием). </a:t>
            </a:r>
            <a:endParaRPr lang="ru-RU" sz="2000" dirty="0" smtClean="0"/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2000" dirty="0" smtClean="0"/>
              <a:t>«Бактериология</a:t>
            </a:r>
            <a:r>
              <a:rPr lang="ru-RU" sz="2000" dirty="0"/>
              <a:t>» 144 ч. (для врачей).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25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Клинические базы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4877" y="980728"/>
            <a:ext cx="10117627" cy="559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1. Федеральное </a:t>
            </a:r>
            <a:r>
              <a:rPr lang="ru-RU" sz="1200" b="1" dirty="0"/>
              <a:t>государственное бюджетное учреждение  «Национальный медицинский исследовательский центр акушерства, гинекологии и </a:t>
            </a:r>
            <a:r>
              <a:rPr lang="ru-RU" sz="1200" b="1" dirty="0" err="1"/>
              <a:t>перинатологии</a:t>
            </a:r>
            <a:r>
              <a:rPr lang="ru-RU" sz="1200" b="1" dirty="0"/>
              <a:t> имени академика В.И</a:t>
            </a:r>
            <a:r>
              <a:rPr lang="ru-RU" sz="1200" b="1" dirty="0" smtClean="0"/>
              <a:t>. Кулакова</a:t>
            </a:r>
            <a:r>
              <a:rPr lang="ru-RU" sz="1200" b="1" dirty="0"/>
              <a:t>» Министерства здравоохранения Российской </a:t>
            </a:r>
            <a:r>
              <a:rPr lang="ru-RU" sz="1200" b="1" dirty="0" smtClean="0"/>
              <a:t>Федерации, г. Москва</a:t>
            </a:r>
            <a:endParaRPr lang="ru-RU" sz="1200" dirty="0"/>
          </a:p>
          <a:p>
            <a:r>
              <a:rPr lang="ru-RU" sz="1200" dirty="0"/>
              <a:t>Гончарук Ольга Дмитриевна – заведующий лабораторией медицинской микробиологии института микробиологии, антимикробной терапии и эпидемиологии.</a:t>
            </a:r>
          </a:p>
          <a:p>
            <a:r>
              <a:rPr lang="ru-RU" sz="1200" dirty="0"/>
              <a:t>Тел. +7 </a:t>
            </a:r>
            <a:r>
              <a:rPr lang="ru-RU" sz="1200" dirty="0" smtClean="0"/>
              <a:t>(903) 172-43-98</a:t>
            </a:r>
          </a:p>
          <a:p>
            <a:r>
              <a:rPr lang="ru-RU" sz="1200" b="1" dirty="0" smtClean="0"/>
              <a:t>2. ООО ИНВИТРО, г</a:t>
            </a:r>
            <a:r>
              <a:rPr lang="ru-RU" sz="1200" b="1" dirty="0"/>
              <a:t>. </a:t>
            </a:r>
            <a:r>
              <a:rPr lang="ru-RU" sz="1200" b="1" dirty="0" smtClean="0"/>
              <a:t>Москва</a:t>
            </a:r>
            <a:endParaRPr lang="ru-RU" sz="1200" dirty="0"/>
          </a:p>
          <a:p>
            <a:r>
              <a:rPr lang="ru-RU" sz="1200" dirty="0" smtClean="0"/>
              <a:t>Эренбург Анна </a:t>
            </a:r>
            <a:r>
              <a:rPr lang="ru-RU" sz="1200" dirty="0"/>
              <a:t>Владимировна  – врач- бактериолог, ведущий специалист лаборатории микробиологии клинико-диагностической лаборатории ООО ИНВИТРО</a:t>
            </a:r>
          </a:p>
          <a:p>
            <a:r>
              <a:rPr lang="ru-RU" sz="1200" dirty="0"/>
              <a:t>Тел.: +7 </a:t>
            </a:r>
            <a:r>
              <a:rPr lang="ru-RU" sz="1200" dirty="0" smtClean="0"/>
              <a:t>(903) 553-84-49</a:t>
            </a:r>
            <a:endParaRPr lang="ru-RU" sz="1200" dirty="0"/>
          </a:p>
          <a:p>
            <a:r>
              <a:rPr lang="ru-RU" sz="1200" dirty="0"/>
              <a:t>Заместитель – Надежда Викторовна Кравченко - +7 916- 234-08-69</a:t>
            </a:r>
          </a:p>
          <a:p>
            <a:r>
              <a:rPr lang="ru-RU" sz="1200" b="1" dirty="0" smtClean="0"/>
              <a:t>3. Краевое </a:t>
            </a:r>
            <a:r>
              <a:rPr lang="ru-RU" sz="1200" b="1" dirty="0"/>
              <a:t>государственное бюджетное учреждение здравоохранения «Красноярская межрайонная клиническая больница скорой медицинской помощи имени Н.С. </a:t>
            </a:r>
            <a:r>
              <a:rPr lang="ru-RU" sz="1200" b="1" dirty="0" err="1"/>
              <a:t>Карповича</a:t>
            </a:r>
            <a:r>
              <a:rPr lang="ru-RU" sz="1200" b="1" dirty="0"/>
              <a:t>», г. Красноярск</a:t>
            </a:r>
            <a:endParaRPr lang="ru-RU" sz="1200" dirty="0"/>
          </a:p>
          <a:p>
            <a:r>
              <a:rPr lang="ru-RU" sz="1200" dirty="0" err="1" smtClean="0"/>
              <a:t>Камшилова</a:t>
            </a:r>
            <a:r>
              <a:rPr lang="ru-RU" sz="1200" dirty="0" smtClean="0"/>
              <a:t> Вера Владимировна - </a:t>
            </a:r>
            <a:r>
              <a:rPr lang="ru-RU" sz="1200" dirty="0"/>
              <a:t>заведующий бактериологической лабораторией, главный внештатный специалист по медицинской </a:t>
            </a:r>
            <a:r>
              <a:rPr lang="ru-RU" sz="1200" dirty="0" smtClean="0"/>
              <a:t>микробиологии (Красноярский край).</a:t>
            </a:r>
          </a:p>
          <a:p>
            <a:r>
              <a:rPr lang="ru-RU" sz="1200" dirty="0" smtClean="0"/>
              <a:t>Тел.: +7 (950) 413-00-51</a:t>
            </a:r>
          </a:p>
          <a:p>
            <a:r>
              <a:rPr lang="ru-RU" sz="1200" b="1" dirty="0" smtClean="0"/>
              <a:t>4. </a:t>
            </a:r>
            <a:r>
              <a:rPr lang="ru-RU" sz="1200" b="1" dirty="0"/>
              <a:t>Областное государственное бюджетное учреждение здравоохранения «Белгородская областная клиническая больница Святителя </a:t>
            </a:r>
            <a:r>
              <a:rPr lang="ru-RU" sz="1200" b="1" dirty="0" err="1"/>
              <a:t>Иоасафа</a:t>
            </a:r>
            <a:r>
              <a:rPr lang="ru-RU" sz="1200" b="1" dirty="0" smtClean="0"/>
              <a:t>», г. Белгород </a:t>
            </a:r>
            <a:endParaRPr lang="ru-RU" sz="1200" dirty="0"/>
          </a:p>
          <a:p>
            <a:r>
              <a:rPr lang="ru-RU" sz="1200" dirty="0"/>
              <a:t>Шумакова Валерия Сергеевна - заведующий бактериологической лаборатории, </a:t>
            </a:r>
            <a:r>
              <a:rPr lang="ru-RU" sz="1200" dirty="0" smtClean="0"/>
              <a:t>врач-бактериолог</a:t>
            </a:r>
            <a:endParaRPr lang="ru-RU" sz="1200" dirty="0"/>
          </a:p>
          <a:p>
            <a:r>
              <a:rPr lang="ru-RU" sz="1200" dirty="0" smtClean="0"/>
              <a:t>Тел</a:t>
            </a:r>
            <a:r>
              <a:rPr lang="ru-RU" sz="1200" dirty="0"/>
              <a:t>. +7 </a:t>
            </a:r>
            <a:r>
              <a:rPr lang="ru-RU" sz="1200" dirty="0" smtClean="0"/>
              <a:t>(980) 320-58-33</a:t>
            </a:r>
            <a:endParaRPr lang="ru-RU" sz="1200" dirty="0"/>
          </a:p>
          <a:p>
            <a:r>
              <a:rPr lang="ru-RU" sz="1200" b="1" dirty="0" smtClean="0"/>
              <a:t>5. Государственное </a:t>
            </a:r>
            <a:r>
              <a:rPr lang="ru-RU" sz="1200" b="1" dirty="0"/>
              <a:t>учреждение здравоохранения «Консультативно-диагностическая поликлиника № 2», г</a:t>
            </a:r>
            <a:r>
              <a:rPr lang="ru-RU" sz="1200" b="1" dirty="0" smtClean="0"/>
              <a:t>. Волгоград</a:t>
            </a:r>
            <a:endParaRPr lang="ru-RU" sz="1200" dirty="0"/>
          </a:p>
          <a:p>
            <a:r>
              <a:rPr lang="ru-RU" sz="1200" dirty="0"/>
              <a:t>Алексеева Виктория Владимировна – заместитель главного врача по организационно-методической работе, заведующий лабораторией клинической микробиологии ГУЗ КДП 2</a:t>
            </a:r>
          </a:p>
          <a:p>
            <a:r>
              <a:rPr lang="ru-RU" sz="1200" dirty="0"/>
              <a:t>Тел. +7 </a:t>
            </a:r>
            <a:r>
              <a:rPr lang="ru-RU" sz="1200" dirty="0" smtClean="0"/>
              <a:t>(904) 750-32-52</a:t>
            </a:r>
            <a:endParaRPr lang="ru-RU" sz="1200" dirty="0"/>
          </a:p>
          <a:p>
            <a:r>
              <a:rPr lang="ru-RU" sz="1200" b="1" dirty="0" smtClean="0"/>
              <a:t>6. Государственное </a:t>
            </a:r>
            <a:r>
              <a:rPr lang="ru-RU" sz="1200" b="1" dirty="0"/>
              <a:t>бюджетное учреждение здравоохранения </a:t>
            </a:r>
            <a:r>
              <a:rPr lang="ru-RU" sz="1200" b="1" dirty="0" smtClean="0"/>
              <a:t>«Детская </a:t>
            </a:r>
            <a:r>
              <a:rPr lang="ru-RU" sz="1200" b="1" dirty="0"/>
              <a:t>городская больница №</a:t>
            </a:r>
            <a:r>
              <a:rPr lang="ru-RU" sz="1200" b="1" dirty="0" smtClean="0"/>
              <a:t>22», г. Санкт-Петербург</a:t>
            </a:r>
            <a:endParaRPr lang="ru-RU" sz="1200" dirty="0"/>
          </a:p>
          <a:p>
            <a:r>
              <a:rPr lang="ru-RU" sz="1200" dirty="0"/>
              <a:t>Косякова Карина Георгиевна - заведующий отделением лабораторной диагностики Санкт-Петербургского государственного бюджетного учреждения здравоохранения «Детская городская больница №22».</a:t>
            </a:r>
          </a:p>
          <a:p>
            <a:r>
              <a:rPr lang="ru-RU" sz="1200" dirty="0"/>
              <a:t>Тел.: +7 </a:t>
            </a:r>
            <a:r>
              <a:rPr lang="ru-RU" sz="1200" dirty="0" smtClean="0"/>
              <a:t>(921)</a:t>
            </a:r>
            <a:r>
              <a:rPr lang="ru-RU" sz="1200" dirty="0"/>
              <a:t> 634 00 02</a:t>
            </a: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137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РМАНПО">
      <a:dk1>
        <a:srgbClr val="720A0A"/>
      </a:dk1>
      <a:lt1>
        <a:sysClr val="window" lastClr="FFFFFF"/>
      </a:lt1>
      <a:dk2>
        <a:srgbClr val="251351"/>
      </a:dk2>
      <a:lt2>
        <a:srgbClr val="FEEFE5"/>
      </a:lt2>
      <a:accent1>
        <a:srgbClr val="00916E"/>
      </a:accent1>
      <a:accent2>
        <a:srgbClr val="E24920"/>
      </a:accent2>
      <a:accent3>
        <a:srgbClr val="3DB7D8"/>
      </a:accent3>
      <a:accent4>
        <a:srgbClr val="E57565"/>
      </a:accent4>
      <a:accent5>
        <a:srgbClr val="1E1E1C"/>
      </a:accent5>
      <a:accent6>
        <a:srgbClr val="47A88E"/>
      </a:accent6>
      <a:hlink>
        <a:srgbClr val="B24949"/>
      </a:hlink>
      <a:folHlink>
        <a:srgbClr val="61539B"/>
      </a:folHlink>
    </a:clrScheme>
    <a:fontScheme name="ОСНОВНАЯ">
      <a:majorFont>
        <a:latin typeface="Droid Serif"/>
        <a:ea typeface=""/>
        <a:cs typeface=""/>
      </a:majorFont>
      <a:minorFont>
        <a:latin typeface="Droid Serif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5315</TotalTime>
  <Words>682</Words>
  <Application>Microsoft Office PowerPoint</Application>
  <PresentationFormat>Широкоэкранный</PresentationFormat>
  <Paragraphs>82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Droid Serif</vt:lpstr>
      <vt:lpstr>Times New Roman</vt:lpstr>
      <vt:lpstr>Office Theme</vt:lpstr>
      <vt:lpstr>Кафедра медицинской микробиологии  имени академика З.В. Ермольевой</vt:lpstr>
      <vt:lpstr>Кафедра медицинской микробиологии имени академика З.В. Ермольевой  </vt:lpstr>
      <vt:lpstr>Учебный процесс:</vt:lpstr>
      <vt:lpstr>Мероприятия кафедры медицинской  микробиологии имени академика З.В. Ермольевой</vt:lpstr>
      <vt:lpstr>На кафедре реализуется новый подход к формированию учебного процесса  с использованием возможностей цифрового образования: </vt:lpstr>
      <vt:lpstr>Новый подход  позволил:</vt:lpstr>
      <vt:lpstr>УЧЕБНО-ПРОИЗВОДСТВЕННЫЙ ПЛАН Дополнительные профессиональные образовательные программы профессиональной переподготовки:</vt:lpstr>
      <vt:lpstr>УЧЕБНО-ПРОИЗВОДСТВЕННЫЙ ПЛАН Дополнительные профессиональные образовательные программы повышения квалификации:</vt:lpstr>
      <vt:lpstr>Клинические базы</vt:lpstr>
      <vt:lpstr>Контакты кафедры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Глеб П</dc:creator>
  <cp:lastModifiedBy>Труфанов Дмитрий Александрович</cp:lastModifiedBy>
  <cp:revision>816</cp:revision>
  <dcterms:created xsi:type="dcterms:W3CDTF">2022-04-01T10:02:38Z</dcterms:created>
  <dcterms:modified xsi:type="dcterms:W3CDTF">2025-03-14T05:22:25Z</dcterms:modified>
</cp:coreProperties>
</file>