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D70"/>
    <a:srgbClr val="532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9"/>
    <p:restoredTop sz="94655"/>
  </p:normalViewPr>
  <p:slideViewPr>
    <p:cSldViewPr>
      <p:cViewPr varScale="1">
        <p:scale>
          <a:sx n="94" d="100"/>
          <a:sy n="94" d="100"/>
        </p:scale>
        <p:origin x="102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4E73A-CA6B-41E6-A838-F734F7E6DC64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873D4-2C05-4DEB-92C7-A8F1371656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ШМТ 2017\занятие 1\logo_SHTO_2 (1).jpg"/>
          <p:cNvPicPr>
            <a:picLocks noChangeAspect="1" noChangeArrowheads="1"/>
          </p:cNvPicPr>
          <p:nvPr/>
        </p:nvPicPr>
        <p:blipFill>
          <a:blip r:embed="rId2" cstate="print"/>
          <a:srcRect l="11673" t="8333" r="17570" b="71875"/>
          <a:stretch>
            <a:fillRect/>
          </a:stretch>
        </p:blipFill>
        <p:spPr bwMode="auto">
          <a:xfrm>
            <a:off x="27915" y="116632"/>
            <a:ext cx="4184045" cy="1656184"/>
          </a:xfrm>
          <a:prstGeom prst="rect">
            <a:avLst/>
          </a:prstGeom>
          <a:noFill/>
        </p:spPr>
      </p:pic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571DB906-F103-4F41-B10D-AFCFDDEA56D8}"/>
              </a:ext>
            </a:extLst>
          </p:cNvPr>
          <p:cNvSpPr txBox="1">
            <a:spLocks/>
          </p:cNvSpPr>
          <p:nvPr/>
        </p:nvSpPr>
        <p:spPr>
          <a:xfrm>
            <a:off x="1144185" y="5444942"/>
            <a:ext cx="7313583" cy="982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52 преподавателя (13 профессоров, 15 заведующих отделениями, заместители главных врачей, доценты, врачи-травматологи-ортопеды, </a:t>
            </a:r>
            <a:r>
              <a:rPr lang="ru-RU" dirty="0" err="1">
                <a:solidFill>
                  <a:schemeClr val="tx1"/>
                </a:solidFill>
              </a:rPr>
              <a:t>ревмо</a:t>
            </a:r>
            <a:r>
              <a:rPr lang="ru-RU" dirty="0">
                <a:solidFill>
                  <a:schemeClr val="tx1"/>
                </a:solidFill>
              </a:rPr>
              <a:t>-ортопеды)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C5564B-974B-904C-ABD4-61409DD9BAE1}"/>
              </a:ext>
            </a:extLst>
          </p:cNvPr>
          <p:cNvSpPr txBox="1"/>
          <p:nvPr/>
        </p:nvSpPr>
        <p:spPr>
          <a:xfrm>
            <a:off x="286397" y="2085385"/>
            <a:ext cx="1656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2015-2016</a:t>
            </a:r>
          </a:p>
          <a:p>
            <a:r>
              <a:rPr lang="ru-RU" sz="2400" dirty="0"/>
              <a:t>2016-2017</a:t>
            </a:r>
          </a:p>
          <a:p>
            <a:r>
              <a:rPr lang="ru-RU" sz="2400" dirty="0"/>
              <a:t>2017-2018</a:t>
            </a:r>
          </a:p>
          <a:p>
            <a:r>
              <a:rPr lang="ru-RU" sz="2400" dirty="0"/>
              <a:t>2018-2019</a:t>
            </a:r>
          </a:p>
          <a:p>
            <a:r>
              <a:rPr lang="ru-RU" sz="2400" dirty="0"/>
              <a:t>2019-2020</a:t>
            </a:r>
          </a:p>
          <a:p>
            <a:r>
              <a:rPr lang="ru-RU" sz="2400" dirty="0"/>
              <a:t>2020-2021</a:t>
            </a:r>
          </a:p>
          <a:p>
            <a:r>
              <a:rPr lang="ru-RU" sz="2400" dirty="0"/>
              <a:t>2021-2022</a:t>
            </a:r>
          </a:p>
          <a:p>
            <a:r>
              <a:rPr lang="ru-RU" sz="2400" dirty="0"/>
              <a:t>2022-2023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94F539-E9F6-7A46-A52D-519C9A1B1DE1}"/>
              </a:ext>
            </a:extLst>
          </p:cNvPr>
          <p:cNvSpPr txBox="1"/>
          <p:nvPr/>
        </p:nvSpPr>
        <p:spPr>
          <a:xfrm>
            <a:off x="1915162" y="764704"/>
            <a:ext cx="136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C1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F8F970-9796-0248-A126-0F644591B929}"/>
              </a:ext>
            </a:extLst>
          </p:cNvPr>
          <p:cNvSpPr txBox="1"/>
          <p:nvPr/>
        </p:nvSpPr>
        <p:spPr>
          <a:xfrm>
            <a:off x="2209947" y="4372876"/>
            <a:ext cx="6372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17 занятий </a:t>
            </a:r>
          </a:p>
          <a:p>
            <a:r>
              <a:rPr lang="ru-RU" sz="2400" dirty="0">
                <a:solidFill>
                  <a:schemeClr val="tx2"/>
                </a:solidFill>
              </a:rPr>
              <a:t>17 базовых тем травматологии и ортопедии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72A49C-4C15-008E-BE8F-BD3A5B268D52}"/>
              </a:ext>
            </a:extLst>
          </p:cNvPr>
          <p:cNvSpPr txBox="1"/>
          <p:nvPr/>
        </p:nvSpPr>
        <p:spPr>
          <a:xfrm>
            <a:off x="2119937" y="1587288"/>
            <a:ext cx="655272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</a:rPr>
              <a:t>ЦЕЛЬ: </a:t>
            </a:r>
            <a:r>
              <a:rPr lang="ru-RU" sz="3600" b="1" dirty="0">
                <a:ln/>
                <a:solidFill>
                  <a:schemeClr val="accent4"/>
                </a:solidFill>
              </a:rPr>
              <a:t>ЗАИНТЕРЕСОВАТЬ ЖЕЛАНИЕМ </a:t>
            </a:r>
          </a:p>
          <a:p>
            <a:pPr algn="ctr"/>
            <a:r>
              <a:rPr lang="ru-RU" sz="3600" b="1" dirty="0">
                <a:ln/>
                <a:solidFill>
                  <a:schemeClr val="accent4"/>
                </a:solidFill>
              </a:rPr>
              <a:t>УЧИТЬСЯ И СОВЕРШЕНСТВОВАТЬСЯ</a:t>
            </a:r>
          </a:p>
        </p:txBody>
      </p:sp>
      <p:pic>
        <p:nvPicPr>
          <p:cNvPr id="3" name="Picture 11" descr="C:\Users\USER\Desktop\ШМТ 2017\занятие 1\logo_SHTO_2 (1).jpg">
            <a:extLst>
              <a:ext uri="{FF2B5EF4-FFF2-40B4-BE49-F238E27FC236}">
                <a16:creationId xmlns:a16="http://schemas.microsoft.com/office/drawing/2014/main" id="{FBAD670D-9ED4-C863-A379-5A8A1F5A3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673" t="8333" r="17570" b="71875"/>
          <a:stretch>
            <a:fillRect/>
          </a:stretch>
        </p:blipFill>
        <p:spPr bwMode="auto">
          <a:xfrm>
            <a:off x="55334" y="116632"/>
            <a:ext cx="4184045" cy="165618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70CF8-17A8-DAF1-44F0-B81486BB6A90}"/>
              </a:ext>
            </a:extLst>
          </p:cNvPr>
          <p:cNvSpPr txBox="1"/>
          <p:nvPr/>
        </p:nvSpPr>
        <p:spPr>
          <a:xfrm>
            <a:off x="1942581" y="764704"/>
            <a:ext cx="136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C1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</a:t>
            </a:r>
          </a:p>
        </p:txBody>
      </p:sp>
    </p:spTree>
    <p:extLst>
      <p:ext uri="{BB962C8B-B14F-4D97-AF65-F5344CB8AC3E}">
        <p14:creationId xmlns:p14="http://schemas.microsoft.com/office/powerpoint/2010/main" val="95290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:\Users\USER\Desktop\ШМТ 2017\занятие 1\logo_SHTO_2 (1).jpg"/>
          <p:cNvPicPr>
            <a:picLocks noChangeAspect="1" noChangeArrowheads="1"/>
          </p:cNvPicPr>
          <p:nvPr/>
        </p:nvPicPr>
        <p:blipFill>
          <a:blip r:embed="rId2" cstate="print"/>
          <a:srcRect l="11673" t="8333" r="17570" b="71875"/>
          <a:stretch>
            <a:fillRect/>
          </a:stretch>
        </p:blipFill>
        <p:spPr bwMode="auto">
          <a:xfrm>
            <a:off x="27915" y="116632"/>
            <a:ext cx="4184045" cy="165618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594F539-E9F6-7A46-A52D-519C9A1B1DE1}"/>
              </a:ext>
            </a:extLst>
          </p:cNvPr>
          <p:cNvSpPr txBox="1"/>
          <p:nvPr/>
        </p:nvSpPr>
        <p:spPr>
          <a:xfrm>
            <a:off x="1915162" y="764704"/>
            <a:ext cx="1360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4C1D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молодых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8DC571-DD59-B843-A65E-58D96C6A9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0" r="12988"/>
          <a:stretch/>
        </p:blipFill>
        <p:spPr>
          <a:xfrm>
            <a:off x="291253" y="2276872"/>
            <a:ext cx="4608512" cy="2522590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AEBDC1D-05FE-294C-BA55-044691229E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67" t="38101" r="14307"/>
          <a:stretch/>
        </p:blipFill>
        <p:spPr>
          <a:xfrm>
            <a:off x="5339669" y="3198718"/>
            <a:ext cx="2857150" cy="36072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7A1DFA5-9593-4D45-A4A3-AD9C0DB459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2" r="20863"/>
          <a:stretch/>
        </p:blipFill>
        <p:spPr>
          <a:xfrm>
            <a:off x="5040052" y="1179558"/>
            <a:ext cx="3456384" cy="18268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2BA9F7-F039-0B2A-2F97-96FBA8D842D0}"/>
              </a:ext>
            </a:extLst>
          </p:cNvPr>
          <p:cNvSpPr txBox="1"/>
          <p:nvPr/>
        </p:nvSpPr>
        <p:spPr>
          <a:xfrm>
            <a:off x="579285" y="530351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Формат обучения</a:t>
            </a:r>
            <a:r>
              <a:rPr lang="ru-RU" sz="2000" dirty="0"/>
              <a:t>: 2 раза в месяц</a:t>
            </a:r>
          </a:p>
          <a:p>
            <a:r>
              <a:rPr lang="ru-RU" sz="2000" dirty="0"/>
              <a:t>Лекции, дискуссии, </a:t>
            </a:r>
          </a:p>
          <a:p>
            <a:r>
              <a:rPr lang="ru-RU" sz="2000" dirty="0"/>
              <a:t>практические навыки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1D48AE-A794-8198-C7F6-70BD2BC84BF4}"/>
              </a:ext>
            </a:extLst>
          </p:cNvPr>
          <p:cNvSpPr txBox="1"/>
          <p:nvPr/>
        </p:nvSpPr>
        <p:spPr>
          <a:xfrm>
            <a:off x="4194408" y="252382"/>
            <a:ext cx="4640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Участники одного учебного курса:</a:t>
            </a:r>
          </a:p>
          <a:p>
            <a:r>
              <a:rPr lang="ru-RU" sz="2400" dirty="0"/>
              <a:t> 32 клинических ординатора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A91DD4E-B7E7-5060-B87E-840A8EC58E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17" t="19841" b="11758"/>
          <a:stretch/>
        </p:blipFill>
        <p:spPr>
          <a:xfrm>
            <a:off x="205294" y="184628"/>
            <a:ext cx="4176464" cy="2279714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082606-55AD-B536-A119-F52597101A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77" r="4056" b="7663"/>
          <a:stretch/>
        </p:blipFill>
        <p:spPr>
          <a:xfrm>
            <a:off x="4276655" y="1417638"/>
            <a:ext cx="4801111" cy="20934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0226D-BD8E-41E3-2B4C-7F9700AB5E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1" r="1291" b="11390"/>
          <a:stretch/>
        </p:blipFill>
        <p:spPr>
          <a:xfrm>
            <a:off x="205294" y="3092044"/>
            <a:ext cx="4896544" cy="21991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CB606AB-873A-E048-6D5A-5138B2B81A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29" r="1401" b="15213"/>
          <a:stretch/>
        </p:blipFill>
        <p:spPr>
          <a:xfrm>
            <a:off x="2339752" y="4839336"/>
            <a:ext cx="6683974" cy="1847802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9048B9-C869-95E8-0EC1-859667A82B0A}"/>
              </a:ext>
            </a:extLst>
          </p:cNvPr>
          <p:cNvSpPr txBox="1"/>
          <p:nvPr/>
        </p:nvSpPr>
        <p:spPr>
          <a:xfrm>
            <a:off x="4623950" y="162641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/>
              <a:t>За 7 лет в  Школе обучено 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/>
              <a:t>224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ординатора </a:t>
            </a:r>
            <a:r>
              <a:rPr lang="ru-RU" sz="2400" dirty="0" err="1">
                <a:solidFill>
                  <a:srgbClr val="0070C0"/>
                </a:solidFill>
              </a:rPr>
              <a:t>г.Москвы</a:t>
            </a:r>
            <a:r>
              <a:rPr lang="ru-RU" sz="2400" dirty="0">
                <a:solidFill>
                  <a:srgbClr val="0070C0"/>
                </a:solidFill>
              </a:rPr>
              <a:t> с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/>
              <a:t>10</a:t>
            </a:r>
            <a:r>
              <a:rPr lang="ru-RU" sz="2400" dirty="0">
                <a:solidFill>
                  <a:srgbClr val="0070C0"/>
                </a:solidFill>
              </a:rPr>
              <a:t> клинических кафедр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84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84</Words>
  <Application>Microsoft Office PowerPoint</Application>
  <PresentationFormat>Экран (4:3)</PresentationFormat>
  <Paragraphs>24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Школы</dc:title>
  <dc:creator>USER</dc:creator>
  <cp:lastModifiedBy>Елена Литвина</cp:lastModifiedBy>
  <cp:revision>10</cp:revision>
  <dcterms:created xsi:type="dcterms:W3CDTF">2016-11-08T12:20:33Z</dcterms:created>
  <dcterms:modified xsi:type="dcterms:W3CDTF">2023-02-06T16:21:22Z</dcterms:modified>
</cp:coreProperties>
</file>