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3" r:id="rId2"/>
    <p:sldId id="328" r:id="rId3"/>
    <p:sldId id="337" r:id="rId4"/>
    <p:sldId id="326" r:id="rId5"/>
    <p:sldId id="323" r:id="rId6"/>
    <p:sldId id="325" r:id="rId7"/>
    <p:sldId id="327" r:id="rId8"/>
    <p:sldId id="376" r:id="rId9"/>
    <p:sldId id="535" r:id="rId10"/>
    <p:sldId id="536" r:id="rId11"/>
    <p:sldId id="537" r:id="rId12"/>
    <p:sldId id="538" r:id="rId13"/>
    <p:sldId id="539" r:id="rId14"/>
    <p:sldId id="514" r:id="rId15"/>
    <p:sldId id="423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299" r:id="rId27"/>
    <p:sldId id="300" r:id="rId28"/>
    <p:sldId id="302" r:id="rId29"/>
    <p:sldId id="301" r:id="rId30"/>
    <p:sldId id="304" r:id="rId31"/>
    <p:sldId id="551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288" r:id="rId42"/>
  </p:sldIdLst>
  <p:sldSz cx="9144000" cy="6858000" type="screen4x3"/>
  <p:notesSz cx="666273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52D745-36EA-4FE3-856C-0983B31E34D1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E5DA17-44C3-44BA-8DF3-C4E7A1EC6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2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0F8CFF-300B-4980-9BE1-7A1CD6B9879F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DE3EB9-BB2F-4890-B266-37D4EBE26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6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4ABD-F821-4644-BCEC-194C20550BD9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274A-3F27-4986-B9E3-FF37A4AB6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EAE0-34CF-4237-B2D0-5E89CC88F478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23E4-51EF-474C-9267-A502FB3A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7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4508-C261-4545-B011-C7453E7FE222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CBA7-5164-44ED-8B71-9C8641609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9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A119-FDBE-45E1-AEF0-C999CB116F62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0535-3D58-47F3-9CFF-32AE53B37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78A3-CF1C-40EF-B835-F85EAC4603CF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13A7-EE65-4AE3-ACEE-974E78A0F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1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48C2-1445-40FE-B2B5-87A34972F491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5BCE-BFDC-4A51-820E-AD9F3BDAC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5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4346-5735-4356-A03C-14C46F3B2C5A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E347-7BDA-4059-B10A-BCD834CA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804C-656C-4F30-A1A6-48406FEC7209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9BE0-ADD5-416C-A278-816A18CB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23DC-848D-41C4-B7AB-F790731D4C45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641B-D31D-4F67-A99F-67D5A1AC2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99D6-2E15-41EC-8BEF-3D01CFC8ED66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E425-6698-4C3E-8976-1E3C37677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9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9876-0E38-4371-859F-689300E611F4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D3CE-08D9-450E-8F75-3E0BB46FF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7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E275B-8A8B-4BC7-8198-716C88D91A29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EB65A-498C-4D48-9F79-D490CA2D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2/25/Coat_of_Arms_of_the_Russian_Federation_bw.sv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FZ-ob-osnovah-ohrany-zdorovja-grazhdan/#00036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FZ-ob-osnovah-ohrany-zdorovja-grazhdan/#10075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0185840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lacts.ru/doc/FZ-ob-osnovah-ohrany-zdorovja-grazhdan/#10049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8FECCC7107AB3F300032175752DA1A4F867E038A428B3B6233F62A2CFA7402C7F38DEE5BA0C90C5sAy5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8FECCC7107AB3F300032175752DA1A4F867E038A428B3B6233F62A2CFA7402C7F38DEE5BA0D90C5sAy9F" TargetMode="External"/><Relationship Id="rId2" Type="http://schemas.openxmlformats.org/officeDocument/2006/relationships/hyperlink" Target="consultantplus://offline/ref=F8FECCC7107AB3F300032175752DA1A4F867E038A428B3B6233F62A2CFA7402C7F38DEE5BA0C90C5sAy5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8FECCC7107AB3F300032175752DA1A4F867E038A428B3B6233F62A2CFA7402C7F38DEE5BA0D90C5sAyA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8FECCC7107AB3F300032175752DA1A4F867E038A428B3B6233F62A2CFA7402C7F38DEE5BA0C90C5sAy5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79152" y="2636912"/>
            <a:ext cx="8339632" cy="1249363"/>
          </a:xfrm>
        </p:spPr>
        <p:txBody>
          <a:bodyPr anchor="b"/>
          <a:lstStyle/>
          <a:p>
            <a:pPr eaLnBrk="1" hangingPunct="1"/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основа организации оказания анестезиолого-реанимационной помощи взрослому населению в российской федерации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697" y="283368"/>
            <a:ext cx="6696744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АНЕСТЕЗИОЛОГ-РЕАНИМАТОЛОГ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 Игорь Владимирович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123995, ул. Баррикадная 2/1, Москва, тел. +7(916)696-16-00,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igormol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46@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5" descr="File:Coat of Arms of the Russian Federation bw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83368"/>
            <a:ext cx="10572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DD256-9A1D-4C3F-82B8-38824952E3E4}"/>
              </a:ext>
            </a:extLst>
          </p:cNvPr>
          <p:cNvSpPr txBox="1"/>
          <p:nvPr/>
        </p:nvSpPr>
        <p:spPr>
          <a:xfrm>
            <a:off x="3118302" y="4581128"/>
            <a:ext cx="346133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профильной Комиссии МЗ РФ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анестезиологии и реаниматологии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апреля 2021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C9F40C-CE51-495F-B27B-262FAF57EF66}"/>
              </a:ext>
            </a:extLst>
          </p:cNvPr>
          <p:cNvSpPr/>
          <p:nvPr/>
        </p:nvSpPr>
        <p:spPr>
          <a:xfrm>
            <a:off x="395536" y="141277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Клинические рекомендации разрабатываются медицинскими профессиональными некоммерческими организациями по отдельным заболеваниям или состояниям (группам заболеваний или состояний)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медицинских услуг, предусмотренных номенклатурой медицинских услуг.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заболеваний, состояний (групп заболеваний, состояний), по которым разрабатываются клинические рекомендации, формируется уполномоченным федеральным органом исполнительной власти на основании установленных им критериев.</a:t>
            </a:r>
          </a:p>
        </p:txBody>
      </p:sp>
    </p:spTree>
    <p:extLst>
      <p:ext uri="{BB962C8B-B14F-4D97-AF65-F5344CB8AC3E}">
        <p14:creationId xmlns:p14="http://schemas.microsoft.com/office/powerpoint/2010/main" val="369659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C9F257-DFCA-4007-AC0C-ECA0EE28E3F4}"/>
              </a:ext>
            </a:extLst>
          </p:cNvPr>
          <p:cNvSpPr/>
          <p:nvPr/>
        </p:nvSpPr>
        <p:spPr>
          <a:xfrm>
            <a:off x="251520" y="38201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Медицинские профессиональные некоммерческие организации имеют право разрабатывать клинические рекомендации по заболеваниям, состояниям (группам заболеваний, состояний), не включенным в перечень заболеваний, состояний (групп заболеваний, состояний), предусмотренный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частью 3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настоящей статьи. Такие клинические рекомендации подлежат одобрению и утверждению в порядке, установленном настоящей статьей.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Клинические рекомендации, одобренные научно-практическим советом и утвержденные медицинскими профессиональными некоммерческими организациями,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на официальном сайте уполномоченного федерального органа исполнительной власти в сети "Интернет".</a:t>
            </a:r>
          </a:p>
        </p:txBody>
      </p:sp>
    </p:spTree>
    <p:extLst>
      <p:ext uri="{BB962C8B-B14F-4D97-AF65-F5344CB8AC3E}">
        <p14:creationId xmlns:p14="http://schemas.microsoft.com/office/powerpoint/2010/main" val="266858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22A5DA-8444-440E-9491-D861B01E3F7E}"/>
              </a:ext>
            </a:extLst>
          </p:cNvPr>
          <p:cNvSpPr/>
          <p:nvPr/>
        </p:nvSpPr>
        <p:spPr>
          <a:xfrm>
            <a:off x="395536" y="162880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Стандарт медицинской помощи разрабатывается на основе клинических рекомендаций, одобренных и утвержденных в соответствии с настоящей статьей, в порядке, установленном уполномоченным федеральным органом исполнительной власти, и включает в себя усредненные показатели частоты предоставления и кратности применения:</a:t>
            </a:r>
          </a:p>
        </p:txBody>
      </p:sp>
    </p:spTree>
    <p:extLst>
      <p:ext uri="{BB962C8B-B14F-4D97-AF65-F5344CB8AC3E}">
        <p14:creationId xmlns:p14="http://schemas.microsoft.com/office/powerpoint/2010/main" val="28515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51312-8D84-4A4A-BC92-B3E80F88E784}"/>
              </a:ext>
            </a:extLst>
          </p:cNvPr>
          <p:cNvSpPr/>
          <p:nvPr/>
        </p:nvSpPr>
        <p:spPr>
          <a:xfrm>
            <a:off x="611560" y="126876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64. Экспертиза качества медицинской помощи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Критерии оценки качества медицинской помощи формируются по группам заболеваний или состояний на основе соответствующих порядков оказания медицинской помощи, стандартов медицинской помощи и клинических рекомендаций (протоколов лечения) по вопросам оказания медицинской помощи, разрабатываемых и утверждаемых в соответствии с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частью 2 статьи 76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Федерального закона, и утверждаются уполномоченным федеральным органом исполнительной власти.</a:t>
            </a:r>
          </a:p>
        </p:txBody>
      </p:sp>
    </p:spTree>
    <p:extLst>
      <p:ext uri="{BB962C8B-B14F-4D97-AF65-F5344CB8AC3E}">
        <p14:creationId xmlns:p14="http://schemas.microsoft.com/office/powerpoint/2010/main" val="136191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28630"/>
              </p:ext>
            </p:extLst>
          </p:nvPr>
        </p:nvGraphicFramePr>
        <p:xfrm>
          <a:off x="179512" y="2780928"/>
          <a:ext cx="8784976" cy="249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Профиль медицинской помощи   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Профиль койки         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анестезиология и реаниматология   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реанимационные,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   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реанимационные для новорожденных,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интенсивной терапии,    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      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интенсивной терапии для новорожденных                    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231264"/>
            <a:ext cx="633670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Приложение</a:t>
            </a:r>
            <a:b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к </a:t>
            </a: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3272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приказу</a:t>
            </a: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Министерства здравоохранения</a:t>
            </a:r>
            <a:b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и социального развития РФ</a:t>
            </a:r>
            <a:b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от 17 мая 2012 г. N 555н</a:t>
            </a:r>
            <a:b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b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Номенклатура</a:t>
            </a:r>
            <a:b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коечного фонда по профилям медицинской помощи</a:t>
            </a:r>
            <a:endParaRPr lang="ru-RU" altLang="ru-RU" sz="900" dirty="0"/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изменениями и дополнениями от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16 декабря 2014 г.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</a:t>
            </a: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900" b="1" dirty="0">
                <a:solidFill>
                  <a:srgbClr val="000000"/>
                </a:solidFill>
                <a:ea typeface="Times New Roman" pitchFamily="18" charset="0"/>
              </a:rPr>
              <a:t>                                                         </a:t>
            </a: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НОМЕНКЛАТУРА </a:t>
            </a: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КОЕЧНОГО ФОНДА ПО ПРОФИЛЯМ МЕДИЦИНСКОЙ ПОМОЩИ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79512" y="1356436"/>
            <a:ext cx="878497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взрослых ПРИКАЗ от 31 января 2012 г. N 69н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(трансплантация) ПРИКАЗ от 31 октября 2012 г. N 567н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Акушерство, гинекология ПРИКАЗ от 1 ноября 2012 г. N 572н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Анестезиология и реаниматология (взрослые) ПРИКАЗ от 15 ноября 2012 г. N 919н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Анестезиология и реаниматология (дети) ПРИКАЗ от 12 ноября 2012 г. N 909н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(дети) ПРИКАЗ от 31 октября 2012 г. N 562н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фармакология ПРИКАЗ от 2 ноября 2012 г. N 575н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Наркология ПРИКАЗ от 15 ноября 2012 г. N 929н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 ПРИКАЗ от 15 ноября 2012 г. N 931н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Неонатология ПРИКАЗ от 15 ноября 2012 г. N 921н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Нефрология ПРИКАЗ от 18 января 2012 г. N 17н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ОНМК (инсульты) ПРИКАЗ от 15 ноября 2012 г. N 928н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химические отравления ПРИКАЗ от 15 ноября 2012 г. N 925н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 – сосудистые заболевания ПРИКАЗ от 15 ноября 2012 г. N 918н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Торакальная хирургия ПРИКАЗ от 12 ноября 2012 г. N 898н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Приказ от 24 декабря 2010 г. N 1182н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Травматический шок ПРИКАЗ от 15 ноября 2012 г. N 927н 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2858774" y="588928"/>
            <a:ext cx="3426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УТВЕРЖДЁННЫЕ</a:t>
            </a:r>
            <a:r>
              <a:rPr lang="ru-RU" altLang="ru-RU" sz="1800" b="1" dirty="0">
                <a:latin typeface="Arial" charset="0"/>
              </a:rPr>
              <a:t> ПОРЯДКИ</a:t>
            </a:r>
          </a:p>
        </p:txBody>
      </p:sp>
    </p:spTree>
    <p:extLst>
      <p:ext uri="{BB962C8B-B14F-4D97-AF65-F5344CB8AC3E}">
        <p14:creationId xmlns:p14="http://schemas.microsoft.com/office/powerpoint/2010/main" val="351025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6A636F-430B-4B44-ADB9-61AB7CFE1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5DE8B-6592-43BC-8704-011DFC01A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6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227A0-CAA4-4BF7-9249-388616952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7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297867-DE3E-44D7-98AF-6DF2C386E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15516" y="151179"/>
            <a:ext cx="8712968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</a:t>
            </a:r>
            <a:endParaRPr lang="en-US" alt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dirty="0">
                <a:latin typeface="Arial" charset="0"/>
              </a:rPr>
              <a:t> 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323-ФЗ от 21.11.2011 «О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основах охраны здоровья граждан в Российской Федерации»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22.12.2020 г..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изм. и доп. вступил в силу с 01.01.2021)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ru-RU" altLang="ru-RU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</a:t>
            </a:r>
            <a:endParaRPr lang="en-US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№919н «Об утверждении Порядка оказания  медицинской помощи взрослому населению по профилю «Анестезиология и реаниматология»</a:t>
            </a:r>
            <a:endParaRPr lang="en-US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№804н от 13.10.2017г. «Об утверждении номенклатуры медицинских услуг» (Бывший Минздравсоцразвития РФ  1664н)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ru-RU" altLang="ru-RU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en-US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стандарты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карты</a:t>
            </a:r>
            <a:endParaRPr lang="ru-RU" altLang="ru-RU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D4C1B3-C774-49C0-95EC-A771D656F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D1E52-5CB9-4CCB-B0DA-9771350A5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FDB5A-BC83-4058-B100-FB6ED8755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3478" y="-724800"/>
            <a:ext cx="659704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4155C9-918C-4BB7-9C07-745C8C963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3480" y="-1143000"/>
            <a:ext cx="659704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1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948165-10E3-4563-BD0B-30EF43A8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3480" y="-1143000"/>
            <a:ext cx="659704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FFD9-F19F-4674-8054-945E9D17D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3480" y="-1143000"/>
            <a:ext cx="659704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94" y="620688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РФ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 сентября 2018 г. N 625н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Порядок оказания медицинской помощи взрослому населению по профилю "анестезиология и реаниматология", утвержденный приказом Министерства здравоохранения Российской Федерации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15 ноября 2012 г. N 919н "</a:t>
            </a:r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Зарегистрировано в Минюсте РФ 31 октября 2018 г.</a:t>
            </a:r>
            <a:br>
              <a:rPr lang="ru-RU" dirty="0"/>
            </a:br>
            <a:r>
              <a:rPr lang="ru-RU" dirty="0"/>
              <a:t>Регистрационный N 52591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7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системы управления процессом оказания медицинской помощи взрослому населению в экстренной форме путем информационного взаимодействия, в том числе организации проведения консультаций и (или) участия в консилиуме врачей с применением телемедицинских технологий при дистанционном взаимодействии медицинских работников между собой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субъекте Российской Федерации создается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консультативный центр анестезиологии-реаниматологии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620688"/>
            <a:ext cx="472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Центров:</a:t>
            </a:r>
          </a:p>
        </p:txBody>
      </p:sp>
    </p:spTree>
    <p:extLst>
      <p:ext uri="{BB962C8B-B14F-4D97-AF65-F5344CB8AC3E}">
        <p14:creationId xmlns:p14="http://schemas.microsoft.com/office/powerpoint/2010/main" val="296634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3"/>
            <a:ext cx="8445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динамического наблюдения за пациентами с угрожающими жизни состояниями в региональных медицинских организациях;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единообразия подходов в вопросах транспортировки и перевода пациентов с угрожающими жизни состояниями в рамках взаимодействия структурных подразделений региональных медицинских организаций, а также их взаимодействия с Центром;</a:t>
            </a:r>
          </a:p>
          <a:p>
            <a:pPr algn="ctr"/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620688"/>
            <a:ext cx="4721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Центров:</a:t>
            </a:r>
          </a:p>
        </p:txBody>
      </p:sp>
    </p:spTree>
    <p:extLst>
      <p:ext uri="{BB962C8B-B14F-4D97-AF65-F5344CB8AC3E}">
        <p14:creationId xmlns:p14="http://schemas.microsoft.com/office/powerpoint/2010/main" val="115198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83" y="332656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/>
              <a:t>Структурные подразделения анестезиологии – реанимации субъекта Российской Федерации </a:t>
            </a:r>
          </a:p>
          <a:p>
            <a:r>
              <a:rPr lang="ru-RU" sz="2800" dirty="0"/>
              <a:t>ежедневно направляют в дистанционный консультативный Центр анестезиологии-реаниматологии информацию о нахождении в них пациентов со следующими внезапными острыми заболеваниями, состояниями, представляющими угрозу жизни больного …………….</a:t>
            </a:r>
          </a:p>
          <a:p>
            <a:r>
              <a:rPr lang="ru-RU" sz="2800" b="1" u="sng" dirty="0"/>
              <a:t>в том числе </a:t>
            </a:r>
            <a:r>
              <a:rPr lang="ru-RU" sz="2800" dirty="0"/>
              <a:t>острая недостаточность отдельных органов или систем тяжелой степени (острая сердечная и (или) сосудистая недостаточность, дыхательная недостаточность, церебральная недостаточность, печеночная, почечная или надпочечниковая недостаточность, панкреонекроз);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705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04824" y="1484784"/>
            <a:ext cx="79930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РОССИЙСКАЯ ФЕДЕРАЦИЯ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ФЕДЕРАЛЬНЫЙ ЗАКОН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(</a:t>
            </a:r>
            <a:r>
              <a:rPr lang="ru-RU" altLang="ru-RU" sz="1800" dirty="0"/>
              <a:t>N 323-ФЗ)</a:t>
            </a:r>
            <a:endParaRPr lang="ru-RU" altLang="ru-RU" sz="18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charset="0"/>
              </a:rPr>
              <a:t>ОБ ОСНОВАХ ОХРАНЫ ЗДОРОВЬЯ ГРАЖДАН В РОССИЙСКОЙ ФЕДЕРАЦИИ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Принят Государственной Думой 1 ноября 2011 года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dirty="0">
                <a:latin typeface="Arial" charset="0"/>
              </a:rPr>
              <a:t>       Одобрен Советом Федерации 9 ноября 2011 года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22.12.2020.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изм. и доп. вступил в силу с 01.01.2021)</a:t>
            </a:r>
            <a:endParaRPr lang="ru-RU" alt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сводка ПАЦИЕНТОВ, находящихся под наблюдением  КОНСУЛЬТАТИВНО-</a:t>
            </a:r>
            <a:r>
              <a:rPr lang="ru-RU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ДИАГНОСТИЧЕСКого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АНЕСТЕЗИОЛОГИИ-РЕАНИМАТОЛОГИИ ДЛЯ ВЗРОСЛОГО НАСЕЛЕНИЯ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621" y="980728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ответственным дежурным врачом РКЦ по состоянию на 8.00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4" y="1268760"/>
            <a:ext cx="8354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Дистанционных консультацией за сутки - __________шт.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Выездных консультаций за сутки - ________________шт.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траспортировок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 пациентов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Наблюдается дистанционно ____________________пациентов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2773" y="2459469"/>
          <a:ext cx="8136906" cy="106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5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ФИО, возраст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Диагноз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Медицинское учреждение, где находится пациент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Выявленные дефекты ведения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Данные рекомендации и контроль их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Динамика состояния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6" y="3567237"/>
            <a:ext cx="8282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Осуществлено выездных консультаций ____________________пациентов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40583" y="4005064"/>
          <a:ext cx="8172906" cy="640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2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ФИО, возраст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Диагноз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Источник поступления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Сроки пребывания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Тактика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ведения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Динамика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состояния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04577" y="4784051"/>
            <a:ext cx="8136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Умерло пациентов, находящихся под наблюдением в Центре __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0022" y="5373216"/>
          <a:ext cx="8136901" cy="853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57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ФИО, возраст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Диагноз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Источник поступления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Сроки пребывания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Предположительная причина смерти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Дефекты ведения пациента на всех этапах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972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C9C96-0A5A-4C60-B2AB-EF81E4F80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9" y="0"/>
            <a:ext cx="494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3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9E0BBA-27B9-411D-BB0F-7A850F404731}"/>
              </a:ext>
            </a:extLst>
          </p:cNvPr>
          <p:cNvGraphicFramePr>
            <a:graphicFrameLocks noGrp="1"/>
          </p:cNvGraphicFramePr>
          <p:nvPr/>
        </p:nvGraphicFramePr>
        <p:xfrm>
          <a:off x="0" y="404813"/>
          <a:ext cx="9144000" cy="6453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A11.09.003.002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Пункция плевральной полости под контролем ультразвукового исследования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A11.09.006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Эндотрахеальное введение лекарственных препаратов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A11.09.007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Ингаляторное введение лекарственных препаратов и кислорода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A11.09.007.001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Ингаляторное введение лекарственных препаратов через небулайзер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A11.10.001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Чрезвенозная катетеризация сердца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A11.11.001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Транстрахеальная пункция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A11.12.001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Катетеризация подключичной и других центральных вен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A11.12.002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Катетеризация кубитальной и других периферических вен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A11.12.003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Внутривенное введение лекарственных препаратов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A11.12.003.001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Непрерывное внутривенное введение лекарственных препаратов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A11.12.008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Внутриартериальное введение лекарственных препаратов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A11.30.009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Постановка назогастрального зонда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A11.30.015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Перестановка центрального венозного катетера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A12.05.004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Проба на совместимость перед переливанием крови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A12.05.005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основных групп крови (А, В, 0)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A12.05.006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резус-принадлежности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A12.05.015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Исследование времени кровотечения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9" marR="25299" marT="25298" marB="25298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90" name="TextBox 2">
            <a:extLst>
              <a:ext uri="{FF2B5EF4-FFF2-40B4-BE49-F238E27FC236}">
                <a16:creationId xmlns:a16="http://schemas.microsoft.com/office/drawing/2014/main" id="{0C3B1C91-48CA-49EA-8B9A-F3CA1C3DF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01008" y="-83771"/>
            <a:ext cx="17695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№804н от 13.10.2017г.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номенклатуры медицинских услуг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eaLnBrk="1" hangingPunct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(Бывший Минздравсоцразвития РФ № 1664н)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67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0594D5-6011-4914-A790-F2916A0CB07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A12.09.005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Пульсоксиметрия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A12.09.006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Исследование диффузионной способности легких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A12.10.003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Исследование сердечного выброса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A12.10.004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Исследование времени кровообращения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A12.12.001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Оценка объема циркулирующей крови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A12.12.002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Оценка дефицита циркулирующей крови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A12.25.005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Импедансометрия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A12.28.005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Исследование объема остаточной мочи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A12.30.001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Исследование показателей основного обмена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A12.30.004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Суточное прикроватное мониторирование жизненных функций и параметров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A13.30.004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Обучение близких уходу за тяжелобольным пациентом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6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A14.08.001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Уход за респираторным трактом в условиях искусственной вентиляции легких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A14.08.002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Пособие при трахеостоме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A14.12.001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Уход за сосудистым катетером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A14.30.012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Оценка степени риска развития пролежней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A14.30.013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Оценка степени тяжести пролежней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A14.30.014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Оценка интенсивности боли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35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5455109-3CBA-4F94-B590-CDEB7AC9C8E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A16.08.003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Постановка временной трахеостомы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A16.08.004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Постановка постоянной трахеостомы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A16.08.019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Смена трахеостомической трубки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A16.08.020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Закрытие трахеостомы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A16.08.020.001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Деканюляция (удаление трахеотомической трубки)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A16.08.021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Трахеотомия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A16.08.022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Коникотомия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Торакоцентез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A16.09.001.001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Торакоцентез под контролем ультразвукового исследования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A16.09.004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Дренирование плевральной полости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A16.09.011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Искусственная вентиляция легких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A16.09.011.001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Искусственная вентиляция легких с раздельной интубацией бронхов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A16.09.011.002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Неинвазивная искусственная вентиляция легких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A16.09.011.003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Высокочастотная искусственная вентиляция легких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A16.10.008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Перикардиоцентез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A16.10.018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Открытый массаж сердца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56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A17.10.001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Электроимпульсная терапия при патологии сердца и перикарда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13" marR="27413" marT="27413" marB="2741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52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89D540C-B1FC-4ACA-9F41-1338633E2E3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A17.10.002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Электрокардиостимуляция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A17.10.002.001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Электрокардиостимуляция чреспищеводная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A18.05.019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Низкоинтенсивная лазеротерапия (внутривенное облучение крови)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A18.30.001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Перитонеальный диализ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A18.30.002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Энтеросорбция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Плазмаферез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A18.05.002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Гемодиализ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A18.05.002.001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Альбуминовый гемодиализ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A18.05.003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Гемофильтрация крови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A18.05.004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Ультрафильтрация крови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A18.05.005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Ультрафиолетовое облучение крови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A18.05.006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Гемосорбция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A18.05.007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Иммуносорбция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A18.05.008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Низкопоточная оксигенация крови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A18.05.009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Кровопускание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A18.05.010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Эритроцитаферез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A18.05.011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</a:rPr>
                        <a:t>Гемодиафильтрация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609" marR="28609" marT="28609" marB="2860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366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CD2E55-925B-457A-8889-E6564BE11AD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A18.05.004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Ультрафильтрация крови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A18.05.005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Ультрафиолетовое облучение крови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A18.05.006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Гемосорбция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A18.05.007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Иммуносорбция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A18.05.008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Низкопоточная оксигенация крови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A18.05.009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Кровопускание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A18.05.010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Эритроцитаферез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Гемодиафильтрация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A18.05.012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Гемотрансфузия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A18.05.012.001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Операция заменного переливания крови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A18.05.013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Реинфузия крови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A18.05.014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Непрямое электрохимическое окисление крови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A18.05.015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Процедура искусственного кровообращения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A20.09.001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Респираторная терапия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A20.15.001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Гипербарическая оксигенация при заболеваниях поджелудочной железы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2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A20.18.002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Гипербарическая оксигенация при заболеваниях толстой кишки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2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A20.24.005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Гипербарическая </a:t>
                      </a:r>
                      <a:r>
                        <a:rPr lang="ru-RU" sz="1000" dirty="0" err="1">
                          <a:effectLst/>
                        </a:rPr>
                        <a:t>оксигенация</a:t>
                      </a:r>
                      <a:r>
                        <a:rPr lang="ru-RU" sz="1000" dirty="0">
                          <a:effectLst/>
                        </a:rPr>
                        <a:t> при заболеваниях периферической нервной системы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14" marR="26314" marT="26314" marB="26314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580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7BC7AD-4F20-4F94-BDA0-6D89F6D1D8A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A20.24.005.001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Гипербарическая оксигенация при заболеваниях центральной нервной системы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A20.25.001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Гипербарическая оксигенация при заболеваниях уха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A20.26.001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Гипо-, нормо- и гипербарическая оксигенация при заболеваниях органа зрения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A20.30.026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Оксигенотерапия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A20.30.028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Гипербарическая оксигенация при синдроме длительного сдавления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A21.10.001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Массаж сердца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A23.09.001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Проведение пробы Штанге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A23.30.042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Медицинская эвакуация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A23.30.042.001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Санитарно-авиационная эвакуация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A23.30.042.002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Санитарная эвакуация наземным транспортом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A23.30.042.003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Санитарная эвакуация водным транспортом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A23.30.042.004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Санитарная эвакуация другими видами транспорта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A23.30.042.005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Медицинское сопровождение при медицинской эвакуации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A25.30.005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Назначение лекарственных препаратов в предоперационном периоде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A25.30.006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Назначение диетической терапии в предоперационном периоде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A25.30.007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Назначение лечебно-оздоровительного режима в предоперационном периоде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4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A25.30.008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Назначение лекарственных препаратов в послеоперационном периоде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675" marR="22675" marT="22675" marB="2267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49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4A3A917-B2A8-4490-80A5-59FF790F524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A25.30.009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диетической терапии в послеоперационном периоде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лечебно-оздоровительного режима в послеоперационном периоде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лекарственных препаратов врачом-анестезиологом-реаниматологом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диетической терапии врачом-анестезиологом-реаниматологом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лечебно-оздоровительного режима врачом-анестезиологом-реаниматологом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Расчет суточной энергетической ценности с учетом физиологической массы тела и физических нагрузок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лекарственных препаратов при отравлении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A25.30.023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диетотерапии при отравлении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A25.30.024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Назначение лечебно-оздоровительного режима при отравлении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Осмотр (консультация) врачом-анестезиологом-реаниматологом первичный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Осмотр (консультация) врачом-анестезиологом-реаниматологом повторный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Суточное наблюдение врачом-анестезиологом-реаниматологом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Анестезиологическое пособие (включая раннее послеоперационное ведение)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B01.003.004.001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Местная анестезия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B01.003.004.002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Проводниковая анестезия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B01.003.004.003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Ирригационная анестезия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B01.003.004.004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Аппликационная анестезия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21" marR="19921" marT="19921" marB="19921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4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9FA44DF-6528-423E-ACAC-8EFE4D311F6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Инфильтрационная анестезия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Эпидуральная анестезия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Спинальная анестезия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B01.003.004.008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Спинально-эпидуральная анестезия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B01.003.004.009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Тотальная внутривенная анестезия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Комбинированный эндотрахеальный наркоз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B01.003.004.011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Сочетанная анестезия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Комплекс исследований предоперационный для проведения планового оперативного вмешательства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Комплекс исследований предоперационный для проведения экстренного оперативного вмешательства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Комплекс исследований при проведении искусственной вентиляции легких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Комплекс исследований для выявления этиологии комы у пациента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Суточное наблюдение реанимационного пациента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Мониторинг основных параметров жизнедеятельности пациента во время проведения анестезии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B03.003.007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Комплекс исследований для диагностики смерти мозга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B03.005.001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Комплекс исследований для диагностики синдрома диссеминированного внутрисосудистого свертывания крови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B03.005.002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Лабораторный контроль за лечением синдрома диссеминированного внутрисосудистого свертывания крови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33" marR="23733" marT="23733" marB="2373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64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79513" y="426327"/>
            <a:ext cx="8712968" cy="635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ФЕДЕРАЛЬНЫЙ ЗАКОН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ОХРАНЫ ЗДОРОВЬЯ ГРАЖДАН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используемые в настоящем Федеральном законе.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лечащий врач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врач, на которого возложены функции по организации и непосредственному оказанию пациенту медицинской помощи в период наблюдения за ним и его лечения;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70. Лечащий врач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Лечащий врач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своевременное квалифицированное обследование и лечение пациента, предоставляет информацию о состоянии его здоровья, по требованию пациента или его законного представителя, приглашает для консультаций врачей-специалистов, при необходимости созывает консилиум врачей для целей, установленных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частью 4 статьи 47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Федерального закона. Рекомендации консультантов реализуются только по согласованию с лечащим врачом, за исключением случаев оказания экстренной медицинской помощи.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17D6F21-B21F-466B-81DE-5658A983C73E}"/>
              </a:ext>
            </a:extLst>
          </p:cNvPr>
          <p:cNvGraphicFramePr>
            <a:graphicFrameLocks noGrp="1"/>
          </p:cNvGraphicFramePr>
          <p:nvPr/>
        </p:nvGraphicFramePr>
        <p:xfrm>
          <a:off x="0" y="26988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B05.015.001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острый инфаркт миокарда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B05.018.001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колопроктологическую операцию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B05.018.002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 с детским церебральным параличом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B05.023.001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острое нарушение мозгового кровообращения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B05.024.001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 с переломом позвоночника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B05.024.002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нейрохирургическую операцию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B05.036.001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медико-социальной реабилитации пациентов с наркоманией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B05.043.001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операцию на сердце и магистральных сосудах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B05.049.001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операцию на легком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B05.050.001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 с деформацией нижних конечностей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B05.050.002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ампутацию конечности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трансплантацию почки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В05.057.002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трансплантацию печени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В05.057.003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трансплантацию сердца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В05.057.004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трансплантацию поджелудочной железы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В05.057.005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трансплантацию тонкой кишки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В05.057.006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Услуги по реабилитации пациента, перенесшего трансплантацию легких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В05.057.007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Услуги по реабилитации пациента, перенесшего трансплантацию комплекса сердце-легкие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14" marR="15914" marT="15914" marB="15914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95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1182688" y="2708275"/>
            <a:ext cx="72056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04825" y="404813"/>
            <a:ext cx="79930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ФЕДЕРАЛЬНЫЙ ЗАКОН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ОХРАНЫ ЗДОРОВЬЯ ГРАЖДАН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 вступает в силу с 1 января 2012 года (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 2 статьи 101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документа).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интересов пациента при оказании медицинской помощи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Приоритет интересов пациента при оказании медицинской помощи реализуется путем: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создания условий, обеспечивающих возможность посещения пациента и пребывания родственников с ним в медицинской организации с учетом состояния пациента, соблюдения противоэпидемического режима и интересов иных лиц, работающих и (или) находящихся в медицинской организации.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23529" y="404813"/>
            <a:ext cx="864096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ФЕДЕРАЛЬНЫЙ ЗАКОН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ОХРАНЫ ЗДОРОВЬЯ ГРАЖДАН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 вступает в силу с 1 января 2012 года (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 2 статьи 101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документа).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 Соблюдение врачебной тайны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факте обращения гражданина за оказанием медицинской помощи, состоянии его здоровья и диагнозе, иные сведения, полученные при его медицинском обследовании и лечении, составляют врачебную тайну.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разглашение сведений, составляющих врачебную тайну, в том числе после смерти человека, лицами, которым они стали известны при обучении, исполнении трудовых, должностных, служебных и иных обязанностей, за исключением случаев, установленных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частями 3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4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настоящей статьи.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04825" y="404813"/>
            <a:ext cx="799306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ФЕДЕРАЛЬНЫЙ ЗАКОН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ОХРАНЫ ЗДОРОВЬЯ ГРАЖДАН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 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 вступает в силу с 1 января 2012 года (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 2 статьи 101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документа).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медицинскую помощь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Пациент имеет право на: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облегчение боли, связанной с заболеванием и (или) медицинским вмешательством, доступными методами и лекарственными препаратами;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6262" y="188640"/>
            <a:ext cx="7991475" cy="1238064"/>
          </a:xfrm>
        </p:spPr>
        <p:txBody>
          <a:bodyPr anchor="b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ФЕДЕРАЛЬНЫЙ ЗАКОН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ОСНОВАХ ОХРАНЫ ЗДОРОВЬЯ ГРАЖДАН В 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9511" y="1559177"/>
            <a:ext cx="8784976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32. Медицинская помощь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Формами оказания медицинской помощи являются:</a:t>
            </a:r>
          </a:p>
          <a:p>
            <a:pPr lvl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Экстренная</a:t>
            </a:r>
          </a:p>
          <a:p>
            <a:pPr lvl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Неотложная </a:t>
            </a:r>
          </a:p>
          <a:p>
            <a:pPr lvl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Плановая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37. Организация оказания медицинской помощи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оказания медицинской помощи по видам медицинской помощи, которое утверждается уполномоченным федеральным органом исполнительной власти;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порядками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помощи, утверждаемыми уполномоченным федеральным органом исполнительной власти и обязательными для исполнения на территории Российской Федерации всеми медицинскими организациями;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клинических рекомендаций;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стандартов медицинской помощи, утверждаемых уполномоченным федеральным органом исполнительной власти.</a:t>
            </a:r>
            <a:endParaRPr lang="ru-RU" sz="1600" dirty="0">
              <a:solidFill>
                <a:srgbClr val="FF0000"/>
              </a:solidFill>
              <a:latin typeface="Tahoma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AC4854-DAE9-4794-A2C3-5BFD1138BBCB}"/>
              </a:ext>
            </a:extLst>
          </p:cNvPr>
          <p:cNvSpPr/>
          <p:nvPr/>
        </p:nvSpPr>
        <p:spPr>
          <a:xfrm>
            <a:off x="143508" y="54868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оказания медицинской помощи разрабатывается по отдельным ее профилям, заболеваниям или состояниям (группам заболеваний или состояний) и включает в себя: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оказания медицинской помощи;</a:t>
            </a:r>
          </a:p>
          <a:p>
            <a:pPr marL="457200" indent="-457200" algn="just">
              <a:buAutoNum type="arabicParenR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правила организации деятельности медицинской организации (ее структурного подразделения, врача);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стандарт оснащения медицинской организации, ее структурных подразделений;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рекомендуемые штатные нормативы медицинской организации, ее структурных подразделений;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иные положения исходя из особенностей оказания медицинской помощи.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68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2167</TotalTime>
  <Words>2588</Words>
  <Application>Microsoft Office PowerPoint</Application>
  <PresentationFormat>Экран (4:3)</PresentationFormat>
  <Paragraphs>513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Tahoma</vt:lpstr>
      <vt:lpstr>Times New Roman</vt:lpstr>
      <vt:lpstr>Тема Office</vt:lpstr>
      <vt:lpstr> Нормативная основа организации оказания анестезиолого-реанимационной помощи взрослому населению в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РОССИЙСКАЯ ФЕДЕРАЦИЯ  ФЕДЕРАЛЬНЫЙ ЗАКОН ОБ ОСНОВАХ ОХРАНЫ ЗДОРОВЬЯ ГРАЖДАН В 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gabidullinaRF</dc:creator>
  <cp:lastModifiedBy>Артём Осипов</cp:lastModifiedBy>
  <cp:revision>211</cp:revision>
  <dcterms:created xsi:type="dcterms:W3CDTF">2013-04-15T08:00:02Z</dcterms:created>
  <dcterms:modified xsi:type="dcterms:W3CDTF">2021-05-17T17:31:47Z</dcterms:modified>
</cp:coreProperties>
</file>