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4"/>
  </p:notesMasterIdLst>
  <p:sldIdLst>
    <p:sldId id="273" r:id="rId2"/>
    <p:sldId id="256" r:id="rId3"/>
    <p:sldId id="266" r:id="rId4"/>
    <p:sldId id="257" r:id="rId5"/>
    <p:sldId id="268" r:id="rId6"/>
    <p:sldId id="267" r:id="rId7"/>
    <p:sldId id="275" r:id="rId8"/>
    <p:sldId id="262" r:id="rId9"/>
    <p:sldId id="272" r:id="rId10"/>
    <p:sldId id="271" r:id="rId11"/>
    <p:sldId id="269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14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7B2D1-556A-4C68-A121-795AECEBE572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E26FD-CA2C-4807-9D7E-623025DE0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9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F27B-7062-46C2-AE2F-C59D775E698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C9E0-77F1-4E3A-AEF2-EF13EC19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F27B-7062-46C2-AE2F-C59D775E698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C9E0-77F1-4E3A-AEF2-EF13EC19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F27B-7062-46C2-AE2F-C59D775E698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C9E0-77F1-4E3A-AEF2-EF13EC19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F27B-7062-46C2-AE2F-C59D775E698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C9E0-77F1-4E3A-AEF2-EF13EC19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F27B-7062-46C2-AE2F-C59D775E698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C9E0-77F1-4E3A-AEF2-EF13EC19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F27B-7062-46C2-AE2F-C59D775E698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C9E0-77F1-4E3A-AEF2-EF13EC19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F27B-7062-46C2-AE2F-C59D775E698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C9E0-77F1-4E3A-AEF2-EF13EC19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F27B-7062-46C2-AE2F-C59D775E698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C9E0-77F1-4E3A-AEF2-EF13EC19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F27B-7062-46C2-AE2F-C59D775E698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C9E0-77F1-4E3A-AEF2-EF13EC19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F27B-7062-46C2-AE2F-C59D775E698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C9E0-77F1-4E3A-AEF2-EF13EC19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F27B-7062-46C2-AE2F-C59D775E698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31C9E0-77F1-4E3A-AEF2-EF13EC1932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10F27B-7062-46C2-AE2F-C59D775E698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31C9E0-77F1-4E3A-AEF2-EF13EC1932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book-rmapo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accent3"/>
            </a:gs>
            <a:gs pos="64000">
              <a:schemeClr val="bg2">
                <a:tint val="83000"/>
                <a:satMod val="320000"/>
              </a:schemeClr>
            </a:gs>
            <a:gs pos="87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7851648" cy="1872207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Российской Федерации</a:t>
            </a:r>
            <a:b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дополнительного профессионального образования </a:t>
            </a:r>
            <a:b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МЕДИЦИНСКАЯ АКАДЕМИЯ НЕПРЕРЫВНОГО ПРОФЕССИОНАЛЬНОГО ОБРАЗОВАНИЯ»</a:t>
            </a:r>
            <a:b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420888"/>
            <a:ext cx="5112568" cy="1054279"/>
          </a:xfrm>
          <a:gradFill>
            <a:gsLst>
              <a:gs pos="9500">
                <a:srgbClr val="71D8F7"/>
              </a:gs>
              <a:gs pos="51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buClr>
                <a:srgbClr val="3494BA">
                  <a:lumMod val="75000"/>
                </a:srgbClr>
              </a:buClr>
              <a:buSzTx/>
              <a:tabLst>
                <a:tab pos="0" algn="l"/>
              </a:tabLs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библиотека Академии</a:t>
            </a:r>
            <a:r>
              <a:rPr lang="ru-RU" sz="3600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52538" marR="0" lvl="0" indent="712788" algn="ctr">
              <a:lnSpc>
                <a:spcPct val="90000"/>
              </a:lnSpc>
              <a:spcBef>
                <a:spcPts val="1000"/>
              </a:spcBef>
              <a:buClr>
                <a:srgbClr val="3494BA">
                  <a:lumMod val="75000"/>
                </a:srgbClr>
              </a:buClr>
              <a:buSzTx/>
              <a:defRPr/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       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7" y="3851153"/>
            <a:ext cx="20542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68144" y="5610035"/>
            <a:ext cx="2520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defRPr/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 научной библиотекой </a:t>
            </a:r>
          </a:p>
          <a:p>
            <a:pPr lvl="0" algn="r" defTabSz="457200">
              <a:defRPr/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ДПО РМАНПО </a:t>
            </a:r>
          </a:p>
          <a:p>
            <a:pPr lvl="0" algn="r" defTabSz="457200">
              <a:defRPr/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В.Н. Скворцова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3661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>
              <a:defRPr/>
            </a:pPr>
            <a:r>
              <a:rPr lang="ru-RU" sz="1600" dirty="0">
                <a:solidFill>
                  <a:srgbClr val="3494BA">
                    <a:lumMod val="50000"/>
                  </a:srgbClr>
                </a:solidFill>
                <a:latin typeface="Corbel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36613"/>
            <a:ext cx="989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1600" dirty="0">
                <a:solidFill>
                  <a:srgbClr val="3494BA">
                    <a:lumMod val="50000"/>
                  </a:srgbClr>
                </a:solidFill>
                <a:latin typeface="Corbel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5763924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 lvl="0" algn="ctr" defTabSz="457200">
              <a:defRPr/>
            </a:pP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340464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ediasphera.ru/system/covers/journals/covers/139/medium.png?1441283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657400" cy="379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268761"/>
            <a:ext cx="5688632" cy="4824535"/>
          </a:xfrm>
          <a:prstGeom prst="rect">
            <a:avLst/>
          </a:prstGeom>
          <a:gradFill>
            <a:gsLst>
              <a:gs pos="18000">
                <a:schemeClr val="accent3">
                  <a:lumMod val="60000"/>
                  <a:lumOff val="40000"/>
                </a:schemeClr>
              </a:gs>
              <a:gs pos="94543">
                <a:srgbClr val="9FCDF8"/>
              </a:gs>
              <a:gs pos="100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/>
          <a:p>
            <a:r>
              <a:rPr lang="ru-RU" sz="2000" b="1" i="1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Горюнов, </a:t>
            </a:r>
            <a:r>
              <a:rPr lang="ru-RU" sz="2000" b="1" i="1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А.В. </a:t>
            </a:r>
          </a:p>
          <a:p>
            <a:r>
              <a:rPr lang="ru-RU" sz="2000" b="1" i="1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Г.Е. Сухарева ( К 120-летию со дня рождения)// Журнал неврологии и психиатрии. - 2012.- №4. - С. 67-71</a:t>
            </a:r>
            <a:r>
              <a:rPr lang="ru-RU" sz="2000" b="1" i="1" dirty="0">
                <a:solidFill>
                  <a:srgbClr val="333333"/>
                </a:solidFill>
                <a:latin typeface="+mj-lt"/>
              </a:rPr>
              <a:t>.</a:t>
            </a:r>
          </a:p>
          <a:p>
            <a:endParaRPr lang="ru-RU" b="1" i="1" dirty="0">
              <a:solidFill>
                <a:srgbClr val="333333"/>
              </a:solidFill>
              <a:latin typeface="+mj-lt"/>
            </a:endParaRPr>
          </a:p>
          <a:p>
            <a:r>
              <a:rPr lang="ru-RU" sz="2000" dirty="0">
                <a:solidFill>
                  <a:srgbClr val="333333"/>
                </a:solidFill>
                <a:latin typeface="+mj-lt"/>
              </a:rPr>
              <a:t>По словам автора данной </a:t>
            </a:r>
            <a:r>
              <a:rPr lang="ru-RU" sz="2000" dirty="0" smtClean="0">
                <a:solidFill>
                  <a:srgbClr val="333333"/>
                </a:solidFill>
                <a:latin typeface="+mj-lt"/>
              </a:rPr>
              <a:t>статьи, </a:t>
            </a:r>
            <a:r>
              <a:rPr lang="ru-RU" sz="2000" dirty="0">
                <a:solidFill>
                  <a:srgbClr val="333333"/>
                </a:solidFill>
                <a:latin typeface="+mj-lt"/>
              </a:rPr>
              <a:t>«Нет ни одного раздела детской психиатрии, в изучение которого Г.Е. Сухарева не внесла бы значительный вклад», </a:t>
            </a:r>
            <a:r>
              <a:rPr lang="ru-RU" sz="2000" dirty="0" smtClean="0">
                <a:solidFill>
                  <a:srgbClr val="333333"/>
                </a:solidFill>
                <a:latin typeface="+mj-lt"/>
              </a:rPr>
              <a:t>«</a:t>
            </a:r>
            <a:r>
              <a:rPr lang="ru-RU" sz="2000" dirty="0">
                <a:solidFill>
                  <a:srgbClr val="333333"/>
                </a:solidFill>
                <a:latin typeface="+mj-lt"/>
              </a:rPr>
              <a:t>рассказывают о ней, как о замечательном, обаятельном и неизменно доброжелательном человеке, чутком враче, самоотверженном подвижнике науки и неутомимом труженике». </a:t>
            </a:r>
          </a:p>
          <a:p>
            <a:r>
              <a:rPr lang="ru-RU" sz="2000" dirty="0">
                <a:solidFill>
                  <a:srgbClr val="333333"/>
                </a:solidFill>
                <a:latin typeface="+mj-lt"/>
              </a:rPr>
              <a:t> …Груня Ефимовна Сухарева пользовалась огромным уважением и искренней любовью всех, кому приходилось с нею общаться».</a:t>
            </a:r>
            <a:endParaRPr lang="ru-RU" sz="2000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011C977-D8E5-4EC2-9BE9-09609C6A2C89}"/>
              </a:ext>
            </a:extLst>
          </p:cNvPr>
          <p:cNvSpPr/>
          <p:nvPr/>
        </p:nvSpPr>
        <p:spPr>
          <a:xfrm>
            <a:off x="1547664" y="476672"/>
            <a:ext cx="604867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НАУЧНАЯ БИБЛИОТЕКА АКАДЕМИИ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66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yt3.ggpht.com/a/AGF-l79nz-urbShb20aqbdS_wGLLz4Ov6t9xQP34mQ=s900-c-k-c0xffffffff-no-rj-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96752"/>
            <a:ext cx="2664296" cy="27455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1628800"/>
            <a:ext cx="5389066" cy="4176464"/>
          </a:xfrm>
          <a:prstGeom prst="rect">
            <a:avLst/>
          </a:prstGeom>
          <a:gradFill>
            <a:gsLst>
              <a:gs pos="18000">
                <a:schemeClr val="accent3">
                  <a:lumMod val="60000"/>
                  <a:lumOff val="40000"/>
                </a:schemeClr>
              </a:gs>
              <a:gs pos="94543">
                <a:srgbClr val="9FCDF8"/>
              </a:gs>
              <a:gs pos="100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solidFill>
                  <a:srgbClr val="302F2C"/>
                </a:solidFill>
                <a:latin typeface="+mj-lt"/>
                <a:ea typeface="Calibri" pitchFamily="34" charset="0"/>
                <a:cs typeface="Times New Roman" pitchFamily="18" charset="0"/>
              </a:rPr>
              <a:t>В 2015 году имя </a:t>
            </a:r>
            <a:r>
              <a:rPr lang="ru-RU" sz="2600" dirty="0" smtClean="0">
                <a:solidFill>
                  <a:srgbClr val="302F2C"/>
                </a:solidFill>
                <a:latin typeface="+mj-lt"/>
                <a:ea typeface="Calibri" pitchFamily="34" charset="0"/>
                <a:cs typeface="Times New Roman" pitchFamily="18" charset="0"/>
              </a:rPr>
              <a:t>Г.Е</a:t>
            </a:r>
            <a:r>
              <a:rPr lang="ru-RU" sz="2600" dirty="0">
                <a:solidFill>
                  <a:srgbClr val="302F2C"/>
                </a:solidFill>
                <a:latin typeface="+mj-lt"/>
                <a:ea typeface="Calibri" pitchFamily="34" charset="0"/>
                <a:cs typeface="Times New Roman" pitchFamily="18" charset="0"/>
              </a:rPr>
              <a:t>. Сухаревой было присвоено Московскому Научно-практическому центру психического 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solidFill>
                  <a:srgbClr val="302F2C"/>
                </a:solidFill>
                <a:latin typeface="+mj-lt"/>
                <a:ea typeface="Calibri" pitchFamily="34" charset="0"/>
                <a:cs typeface="Times New Roman" pitchFamily="18" charset="0"/>
              </a:rPr>
              <a:t>здоровья детей и подростков (бывшая клиника психозов детского возраста), который является ведущим профильным медицинским учреждением по лечению суицидальных состояний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solidFill>
                  <a:srgbClr val="302F2C"/>
                </a:solidFill>
                <a:latin typeface="+mj-lt"/>
                <a:ea typeface="Calibri" pitchFamily="34" charset="0"/>
                <a:cs typeface="Times New Roman" pitchFamily="18" charset="0"/>
              </a:rPr>
              <a:t>у детей и подростков до 18 лет.</a:t>
            </a:r>
            <a:endParaRPr lang="ru-RU" sz="2600" dirty="0"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8B4BCBE-EA7F-430A-9F9C-7C4C55233CE3}"/>
              </a:ext>
            </a:extLst>
          </p:cNvPr>
          <p:cNvSpPr/>
          <p:nvPr/>
        </p:nvSpPr>
        <p:spPr>
          <a:xfrm>
            <a:off x="1691680" y="404664"/>
            <a:ext cx="5544616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sz="2600" dirty="0">
                <a:solidFill>
                  <a:srgbClr val="04617B"/>
                </a:solidFill>
                <a:latin typeface="Calibri"/>
              </a:rPr>
              <a:t> НАУЧНАЯ БИБЛИОТЕКА АКАДЕМИИ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33119CA-1155-47DC-833B-F6842FFE05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299" y="4174792"/>
            <a:ext cx="2868785" cy="21515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264696" cy="648072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      </a:t>
            </a:r>
            <a:r>
              <a:rPr lang="ru-RU" sz="3200" dirty="0"/>
              <a:t>Научная библиотека Академии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95536" y="1935480"/>
            <a:ext cx="8280920" cy="3797776"/>
          </a:xfrm>
          <a:gradFill>
            <a:gsLst>
              <a:gs pos="18000">
                <a:schemeClr val="accent3">
                  <a:lumMod val="60000"/>
                  <a:lumOff val="40000"/>
                </a:schemeClr>
              </a:gs>
              <a:gs pos="94543">
                <a:srgbClr val="9FCDF8"/>
              </a:gs>
              <a:gs pos="100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dirty="0">
                <a:latin typeface="+mj-lt"/>
              </a:rPr>
              <a:t>С выставкой </a:t>
            </a:r>
            <a:endParaRPr lang="ru-RU" sz="3200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+mj-lt"/>
              </a:rPr>
              <a:t>«</a:t>
            </a:r>
            <a:r>
              <a:rPr lang="ru-RU" sz="3200" dirty="0" smtClean="0">
                <a:latin typeface="+mj-lt"/>
              </a:rPr>
              <a:t>Груня </a:t>
            </a:r>
            <a:r>
              <a:rPr lang="ru-RU" sz="3200" dirty="0">
                <a:latin typeface="+mj-lt"/>
              </a:rPr>
              <a:t>Ефимовна Сухарева </a:t>
            </a:r>
            <a:r>
              <a:rPr lang="ru-RU" sz="3200" dirty="0" smtClean="0">
                <a:latin typeface="+mj-lt"/>
              </a:rPr>
              <a:t>–</a:t>
            </a:r>
            <a:r>
              <a:rPr lang="en-US" sz="3200" dirty="0" smtClean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врач-психиатр</a:t>
            </a:r>
            <a:r>
              <a:rPr lang="ru-RU" sz="3200" dirty="0">
                <a:latin typeface="+mj-lt"/>
              </a:rPr>
              <a:t>, основатель детской психиатрии» </a:t>
            </a:r>
            <a:endParaRPr lang="ru-RU" sz="3200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+mj-lt"/>
              </a:rPr>
              <a:t>Вы </a:t>
            </a:r>
            <a:r>
              <a:rPr lang="ru-RU" sz="3200" dirty="0">
                <a:latin typeface="+mj-lt"/>
              </a:rPr>
              <a:t>можете  ознакомиться в Ректорате РМАНПО.</a:t>
            </a:r>
          </a:p>
          <a:p>
            <a:endParaRPr lang="ru-RU" sz="3500" dirty="0"/>
          </a:p>
          <a:p>
            <a:pPr marL="0" indent="0" algn="r">
              <a:buNone/>
            </a:pPr>
            <a:r>
              <a:rPr lang="ru-RU" dirty="0"/>
              <a:t>                                                         	</a:t>
            </a:r>
            <a:r>
              <a:rPr lang="ru-RU" sz="1700" b="1" i="1" dirty="0">
                <a:latin typeface="+mj-lt"/>
              </a:rPr>
              <a:t>Исполнитель</a:t>
            </a:r>
            <a:r>
              <a:rPr lang="ru-RU" sz="1700" b="1" i="1" dirty="0" smtClean="0">
                <a:latin typeface="+mj-lt"/>
              </a:rPr>
              <a:t>: </a:t>
            </a:r>
            <a:endParaRPr lang="ru-RU" sz="1700" b="1" i="1" dirty="0" smtClean="0">
              <a:latin typeface="+mj-lt"/>
            </a:endParaRPr>
          </a:p>
          <a:p>
            <a:pPr marL="0" indent="0" algn="r">
              <a:buNone/>
            </a:pPr>
            <a:r>
              <a:rPr lang="ru-RU" sz="1700" b="1" i="1" dirty="0" smtClean="0">
                <a:latin typeface="+mj-lt"/>
              </a:rPr>
              <a:t>					библиотекарь </a:t>
            </a:r>
            <a:r>
              <a:rPr lang="ru-RU" sz="1700" b="1" i="1" dirty="0" err="1" smtClean="0">
                <a:latin typeface="+mj-lt"/>
              </a:rPr>
              <a:t>Балыкова</a:t>
            </a:r>
            <a:r>
              <a:rPr lang="ru-RU" sz="1700" b="1" i="1" dirty="0" smtClean="0">
                <a:latin typeface="+mj-lt"/>
              </a:rPr>
              <a:t> </a:t>
            </a:r>
            <a:r>
              <a:rPr lang="ru-RU" sz="1700" b="1" i="1" dirty="0">
                <a:latin typeface="+mj-lt"/>
              </a:rPr>
              <a:t>П.Л.</a:t>
            </a:r>
          </a:p>
          <a:p>
            <a:pPr marL="0" indent="0" algn="r">
              <a:buNone/>
            </a:pPr>
            <a:r>
              <a:rPr lang="ru-RU" sz="1700" b="1" i="1" dirty="0">
                <a:latin typeface="+mj-lt"/>
              </a:rPr>
              <a:t>                                                                                        </a:t>
            </a:r>
            <a:r>
              <a:rPr lang="ru-RU" sz="1700" b="1" i="1" dirty="0" smtClean="0">
                <a:latin typeface="+mj-lt"/>
              </a:rPr>
              <a:t>   	 </a:t>
            </a:r>
            <a:r>
              <a:rPr lang="ru-RU" sz="1700" b="1" i="1" dirty="0">
                <a:latin typeface="+mj-lt"/>
              </a:rPr>
              <a:t>	</a:t>
            </a:r>
            <a:r>
              <a:rPr lang="ru-RU" sz="1700" b="1" i="1" dirty="0" smtClean="0">
                <a:latin typeface="+mj-lt"/>
              </a:rPr>
              <a:t>Контакты</a:t>
            </a:r>
            <a:r>
              <a:rPr lang="ru-RU" sz="1700" b="1" i="1" dirty="0">
                <a:latin typeface="+mj-lt"/>
              </a:rPr>
              <a:t>: </a:t>
            </a:r>
            <a:endParaRPr lang="ru-RU" sz="1700" b="1" i="1" dirty="0" smtClean="0">
              <a:latin typeface="+mj-lt"/>
            </a:endParaRPr>
          </a:p>
          <a:p>
            <a:pPr marL="0" indent="0" algn="r">
              <a:buNone/>
            </a:pPr>
            <a:r>
              <a:rPr lang="ru-RU" sz="1700" b="1" i="1" u="sng" dirty="0" smtClean="0">
                <a:solidFill>
                  <a:srgbClr val="0070C0"/>
                </a:solidFill>
                <a:latin typeface="+mj-l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				   </a:t>
            </a:r>
            <a:r>
              <a:rPr lang="en-US" sz="1700" b="1" i="1" u="sng" dirty="0" smtClean="0">
                <a:solidFill>
                  <a:srgbClr val="0070C0"/>
                </a:solidFill>
                <a:latin typeface="+mj-l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book-rmapo@mail.ru</a:t>
            </a:r>
            <a:endParaRPr lang="en-US" sz="1700" b="1" i="1" u="sng" dirty="0">
              <a:solidFill>
                <a:srgbClr val="0070C0"/>
              </a:solidFill>
              <a:latin typeface="+mj-lt"/>
            </a:endParaRPr>
          </a:p>
          <a:p>
            <a:pPr marL="0" indent="0" algn="r">
              <a:buNone/>
            </a:pPr>
            <a:r>
              <a:rPr lang="en-US" sz="1700" b="1" i="1" dirty="0">
                <a:latin typeface="+mj-lt"/>
              </a:rPr>
              <a:t>                                                                                             </a:t>
            </a:r>
            <a:r>
              <a:rPr lang="ru-RU" sz="1700" b="1" i="1" dirty="0">
                <a:latin typeface="+mj-lt"/>
              </a:rPr>
              <a:t>	</a:t>
            </a:r>
            <a:r>
              <a:rPr lang="ru-RU" sz="1700" b="1" i="1" dirty="0" smtClean="0">
                <a:latin typeface="+mj-lt"/>
              </a:rPr>
              <a:t>              </a:t>
            </a:r>
            <a:r>
              <a:rPr lang="en-US" sz="1700" b="1" i="1" dirty="0" smtClean="0">
                <a:latin typeface="+mj-lt"/>
              </a:rPr>
              <a:t>8(495)455-90-92</a:t>
            </a:r>
            <a:r>
              <a:rPr lang="ru-RU" sz="1700" b="1" i="1" dirty="0" smtClean="0">
                <a:latin typeface="+mj-lt"/>
              </a:rPr>
              <a:t> </a:t>
            </a:r>
            <a:endParaRPr lang="ru-RU" sz="1700" b="1" i="1" dirty="0">
              <a:latin typeface="+mj-lt"/>
            </a:endParaRPr>
          </a:p>
          <a:p>
            <a:pPr marL="0" indent="0" algn="r">
              <a:buNone/>
            </a:pPr>
            <a:r>
              <a:rPr lang="ru-RU" b="1" i="1" dirty="0">
                <a:latin typeface="+mj-lt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8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64896" cy="1368152"/>
          </a:xfrm>
        </p:spPr>
        <p:txBody>
          <a:bodyPr>
            <a:normAutofit fontScale="90000"/>
          </a:bodyPr>
          <a:lstStyle/>
          <a:p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            </a:t>
            </a:r>
            <a:r>
              <a:rPr lang="ru-RU" sz="3600"/>
              <a:t>Груня Ефимовна Сухарева  </a:t>
            </a:r>
            <a:br>
              <a:rPr lang="ru-RU" sz="3600"/>
            </a:br>
            <a:r>
              <a:rPr lang="ru-RU" sz="3600"/>
              <a:t>(1891 — 1981) врач-психиатр, основатель 			детской психиатрии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700808"/>
            <a:ext cx="5544616" cy="4320480"/>
          </a:xfrm>
          <a:gradFill>
            <a:gsLst>
              <a:gs pos="10000">
                <a:schemeClr val="accent3">
                  <a:lumMod val="60000"/>
                  <a:lumOff val="40000"/>
                </a:schemeClr>
              </a:gs>
              <a:gs pos="94543">
                <a:srgbClr val="9FCDF8"/>
              </a:gs>
              <a:gs pos="8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+mj-lt"/>
              </a:rPr>
              <a:t>Советский психиатр, основоположник детской психиатрии в СССР. Заслуженный деятель науки РСФСР. </a:t>
            </a:r>
            <a:r>
              <a:rPr lang="ru-RU" dirty="0" smtClean="0">
                <a:latin typeface="+mj-lt"/>
              </a:rPr>
              <a:t>Известна </a:t>
            </a:r>
            <a:r>
              <a:rPr lang="ru-RU" dirty="0">
                <a:latin typeface="+mj-lt"/>
              </a:rPr>
              <a:t>первым в научной литературе описанием детского аутизма.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С 1917 по 1921 годы работала психиатром в Киевской психиатрической больнице. Работала в психоневрологической клинике Института охраны здоровья детей и подростков. </a:t>
            </a:r>
          </a:p>
          <a:p>
            <a:r>
              <a:rPr lang="ru-RU" dirty="0" smtClean="0">
                <a:latin typeface="+mj-lt"/>
              </a:rPr>
              <a:t>В</a:t>
            </a:r>
            <a:r>
              <a:rPr lang="ru-RU" dirty="0">
                <a:latin typeface="+mj-lt"/>
              </a:rPr>
              <a:t> 1921 году переехала в Москву, где организовала санаторные и психоневрологические лечебные учреждения для детей и подростков.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EFEFB0A-BC65-45E5-B9E0-09B8A2E55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407" y="1700808"/>
            <a:ext cx="3174257" cy="4307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E55E295-7397-4334-9F87-BEECB3C847E9}"/>
              </a:ext>
            </a:extLst>
          </p:cNvPr>
          <p:cNvSpPr/>
          <p:nvPr/>
        </p:nvSpPr>
        <p:spPr>
          <a:xfrm>
            <a:off x="1547664" y="260648"/>
            <a:ext cx="6496176" cy="57606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/>
            <a:r>
              <a:rPr lang="ru-RU" sz="2800" dirty="0">
                <a:solidFill>
                  <a:srgbClr val="04617B"/>
                </a:solidFill>
                <a:latin typeface="+mj-lt"/>
              </a:rPr>
              <a:t>НАУЧНАЯ БИБЛИОТЕКА АКАДЕМИИ</a:t>
            </a:r>
            <a:endParaRPr lang="ru-RU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B40F824-B933-4693-A3D9-0B34EDC65E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726" y="4160720"/>
            <a:ext cx="3838722" cy="244826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C06EBB5-68F3-42B2-8707-4F6A940C48BF}"/>
              </a:ext>
            </a:extLst>
          </p:cNvPr>
          <p:cNvSpPr/>
          <p:nvPr/>
        </p:nvSpPr>
        <p:spPr>
          <a:xfrm>
            <a:off x="736726" y="836712"/>
            <a:ext cx="7764350" cy="3312369"/>
          </a:xfrm>
          <a:prstGeom prst="rect">
            <a:avLst/>
          </a:prstGeom>
          <a:gradFill>
            <a:gsLst>
              <a:gs pos="10000">
                <a:schemeClr val="accent3">
                  <a:lumMod val="60000"/>
                  <a:lumOff val="40000"/>
                </a:schemeClr>
              </a:gs>
              <a:gs pos="94543">
                <a:srgbClr val="9FCDF8"/>
              </a:gs>
              <a:gs pos="10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285750" indent="-285750">
              <a:buClr>
                <a:schemeClr val="accent3"/>
              </a:buClr>
              <a:buSzPct val="122000"/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Груня Ефимовна Сухарева – талантливая женщина-психиатр.</a:t>
            </a:r>
          </a:p>
          <a:p>
            <a:pPr marL="285750" indent="-285750">
              <a:buClr>
                <a:schemeClr val="accent3"/>
              </a:buClr>
              <a:buSzPct val="122000"/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Всю свою жизнь проработала над изучением психических заболеваний. Благодаря своему упорству она установила закономерности развития шизофрении. Психиатру впервые удалось выделить типы течения шизофрении: непрерывное вялое, в форме приступов и смешанное. </a:t>
            </a:r>
          </a:p>
          <a:p>
            <a:pPr marL="285750" indent="-285750">
              <a:buClr>
                <a:schemeClr val="accent3"/>
              </a:buClr>
              <a:buSzPct val="122000"/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Груне Сухаревой также удалось выяснить суть взаимосвязи между особенностями течения заболевания и главным психопатологическим синдромом, а также возрастную эволюцию проявлений шизофрении. Труды женщины-психиатра по изучению психопатии у подростков имеют большое значение для дефектологии. Благодаря научной школе детских психиатров, которую она создала, изучение дефектологии не останавливается и по сей день.</a:t>
            </a:r>
          </a:p>
          <a:p>
            <a:pPr marL="285750" indent="-285750">
              <a:buClr>
                <a:schemeClr val="accent3"/>
              </a:buClr>
              <a:buSzPct val="122000"/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  <a:p>
            <a:pPr marL="285750" indent="-285750">
              <a:buClr>
                <a:schemeClr val="accent3"/>
              </a:buClr>
              <a:buSzPct val="122000"/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  <a:p>
            <a:pPr marL="285750" indent="-285750">
              <a:buClr>
                <a:schemeClr val="accent3"/>
              </a:buClr>
              <a:buSzPct val="122000"/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  <a:p>
            <a:pPr>
              <a:buClr>
                <a:schemeClr val="accent2"/>
              </a:buClr>
            </a:pPr>
            <a:endParaRPr lang="ru-RU" dirty="0">
              <a:latin typeface="+mj-lt"/>
            </a:endParaRPr>
          </a:p>
          <a:p>
            <a:pPr>
              <a:buClr>
                <a:schemeClr val="accent2"/>
              </a:buClr>
            </a:pPr>
            <a:endParaRPr lang="ru-RU" dirty="0">
              <a:latin typeface="+mj-lt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926321-0060-426B-BB15-E42AEADFBA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5752" y="4149080"/>
            <a:ext cx="3705323" cy="24599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5688632" cy="57606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  <a:t/>
            </a:r>
            <a:b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</a:br>
            <a: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  <a:t/>
            </a:r>
            <a:b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</a:br>
            <a: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  <a:t/>
            </a:r>
            <a:b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</a:br>
            <a: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  <a:t>     </a:t>
            </a:r>
            <a:b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</a:br>
            <a: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  <a:t/>
            </a:r>
            <a:b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</a:br>
            <a: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  <a:t/>
            </a:r>
            <a:b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</a:br>
            <a: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  <a:t>														</a:t>
            </a:r>
            <a:b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</a:br>
            <a: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  <a:t/>
            </a:r>
            <a:b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</a:br>
            <a: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  <a:t/>
            </a:r>
            <a:br>
              <a:rPr lang="ru-RU" sz="2600" dirty="0">
                <a:solidFill>
                  <a:srgbClr val="04617B"/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НАУЧНАЯ БИБЛИОТЕКА АКАДЕМИИ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24936" cy="4680520"/>
          </a:xfrm>
          <a:gradFill>
            <a:gsLst>
              <a:gs pos="18000">
                <a:schemeClr val="accent3">
                  <a:lumMod val="60000"/>
                  <a:lumOff val="40000"/>
                </a:schemeClr>
              </a:gs>
              <a:gs pos="94543">
                <a:srgbClr val="9FCDF8"/>
              </a:gs>
              <a:gs pos="100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r>
              <a:rPr lang="ru-RU" dirty="0"/>
              <a:t>С 1933 по 1935 годы заведует кафедрой психиатрии в Харькове. </a:t>
            </a:r>
          </a:p>
          <a:p>
            <a:r>
              <a:rPr lang="ru-RU" dirty="0"/>
              <a:t>В 1935 году создала кафедру детской психиатрии Центрального института усовершенствования врачей и возглавляла ее до 1965 года.</a:t>
            </a:r>
          </a:p>
          <a:p>
            <a:r>
              <a:rPr lang="ru-RU" dirty="0"/>
              <a:t>С 1938 по 1969 годы — заведующая клиникой психозов детского возраста Института психиатрии РСФСР. </a:t>
            </a:r>
          </a:p>
          <a:p>
            <a:r>
              <a:rPr lang="ru-RU" dirty="0"/>
              <a:t>Г.Е. Сухарева много лет была научным руководителем психиатрической больницы имени П.П. Кащенко. Являлась членом правления Всесоюзного, Всероссийского и Московского общества невропатологов и психиатров. Была председателем детской секции Московского общества невропатологов и психиатров.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2714612" y="3500438"/>
            <a:ext cx="59046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116632"/>
            <a:ext cx="8640960" cy="20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302F2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302F2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600" dirty="0">
                <a:solidFill>
                  <a:srgbClr val="04617B"/>
                </a:solidFill>
                <a:latin typeface="Calibri"/>
              </a:rPr>
              <a:t>                     </a:t>
            </a:r>
          </a:p>
          <a:p>
            <a:pPr lvl="0"/>
            <a:r>
              <a:rPr lang="ru-RU" sz="2600" dirty="0">
                <a:solidFill>
                  <a:srgbClr val="04617B"/>
                </a:solidFill>
                <a:latin typeface="Calibri"/>
              </a:rPr>
              <a:t>				</a:t>
            </a:r>
          </a:p>
          <a:p>
            <a:pPr lvl="0"/>
            <a:r>
              <a:rPr lang="ru-RU" sz="2600" dirty="0">
                <a:solidFill>
                  <a:srgbClr val="04617B"/>
                </a:solidFill>
                <a:latin typeface="Calibri"/>
              </a:rPr>
              <a:t>	          	</a:t>
            </a:r>
            <a:r>
              <a:rPr lang="ru-RU" sz="2800" dirty="0">
                <a:solidFill>
                  <a:srgbClr val="04617B"/>
                </a:solidFill>
                <a:latin typeface="Calibri"/>
              </a:rPr>
              <a:t>НАУЧНАЯ БИБЛИОТЕКА АКАДЕМИИ</a:t>
            </a:r>
            <a:endParaRPr lang="ru-RU" sz="2800" dirty="0">
              <a:solidFill>
                <a:prstClr val="black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02F2C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Груня Ефимовна Сухарева прожила почти 90 лет. Из-под ее пера вышли десятки научных статей; ее «Клинические лекции по психиатрии детского возраста» считаются классикой детской психиатрии.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302F2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302F2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302F2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03848" y="3500438"/>
            <a:ext cx="5688632" cy="2808882"/>
          </a:xfrm>
          <a:prstGeom prst="rect">
            <a:avLst/>
          </a:prstGeom>
          <a:gradFill>
            <a:gsLst>
              <a:gs pos="18000">
                <a:schemeClr val="accent3">
                  <a:lumMod val="60000"/>
                  <a:lumOff val="40000"/>
                </a:schemeClr>
              </a:gs>
              <a:gs pos="94543">
                <a:srgbClr val="9FCDF8"/>
              </a:gs>
              <a:gs pos="100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основу книги положены лекции по выраженным формам психических заболеваний, прочитанные Сухаревой Г.Е. в 1951-1952 гг.  в Центральном институте усовершенствования врачей на курсах по повышению квалификации в области психиатрии детского возраста.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060849"/>
            <a:ext cx="5688632" cy="1368152"/>
          </a:xfrm>
          <a:prstGeom prst="rect">
            <a:avLst/>
          </a:prstGeom>
          <a:gradFill>
            <a:gsLst>
              <a:gs pos="18000">
                <a:schemeClr val="accent3">
                  <a:lumMod val="60000"/>
                  <a:lumOff val="40000"/>
                </a:schemeClr>
              </a:gs>
              <a:gs pos="94543">
                <a:srgbClr val="9FCDF8"/>
              </a:gs>
              <a:gs pos="100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/>
          <a:p>
            <a:r>
              <a:rPr lang="ru-RU" sz="2000" b="1" i="1" dirty="0">
                <a:latin typeface="+mj-lt"/>
              </a:rPr>
              <a:t>Сухарева, Груня </a:t>
            </a:r>
            <a:r>
              <a:rPr lang="ru-RU" sz="2000" b="1" i="1" dirty="0" smtClean="0">
                <a:latin typeface="+mj-lt"/>
              </a:rPr>
              <a:t>Ефимовна. </a:t>
            </a:r>
            <a:endParaRPr lang="ru-RU" sz="2000" b="1" i="1" dirty="0">
              <a:latin typeface="+mj-lt"/>
            </a:endParaRPr>
          </a:p>
          <a:p>
            <a:r>
              <a:rPr lang="ru-RU" sz="2000" b="1" i="1" dirty="0">
                <a:latin typeface="+mj-lt"/>
              </a:rPr>
              <a:t>Клинические лекции по психиатрии детского возраста. Т.1 /проф. Г.Е. Сухарева. - Москва: </a:t>
            </a:r>
            <a:r>
              <a:rPr lang="ru-RU" sz="2000" b="1" i="1" dirty="0" err="1">
                <a:latin typeface="+mj-lt"/>
              </a:rPr>
              <a:t>Медгиз</a:t>
            </a:r>
            <a:r>
              <a:rPr lang="ru-RU" sz="2000" b="1" i="1" dirty="0" smtClean="0">
                <a:latin typeface="+mj-lt"/>
              </a:rPr>
              <a:t>, 1955</a:t>
            </a:r>
            <a:r>
              <a:rPr lang="ru-RU" sz="2000" b="1" i="1" dirty="0">
                <a:latin typeface="+mj-lt"/>
              </a:rPr>
              <a:t>. – 458 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0B71748-B726-400F-84B7-06B46A8D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23" y="2337853"/>
            <a:ext cx="2691845" cy="3925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1414846"/>
            <a:ext cx="5677802" cy="1481094"/>
          </a:xfrm>
          <a:prstGeom prst="rect">
            <a:avLst/>
          </a:prstGeom>
          <a:gradFill>
            <a:gsLst>
              <a:gs pos="18000">
                <a:schemeClr val="accent3">
                  <a:lumMod val="60000"/>
                  <a:lumOff val="40000"/>
                </a:schemeClr>
              </a:gs>
              <a:gs pos="94543">
                <a:srgbClr val="9FCDF8"/>
              </a:gs>
              <a:gs pos="100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/>
          <a:p>
            <a:r>
              <a:rPr lang="ru-RU" sz="2000" b="1" i="1" dirty="0">
                <a:latin typeface="+mj-lt"/>
              </a:rPr>
              <a:t>Сухарева, Груня </a:t>
            </a:r>
            <a:r>
              <a:rPr lang="ru-RU" sz="2000" b="1" i="1" dirty="0" smtClean="0">
                <a:latin typeface="+mj-lt"/>
              </a:rPr>
              <a:t>Ефимовна. </a:t>
            </a:r>
            <a:r>
              <a:rPr lang="ru-RU" sz="2000" b="1" i="1" dirty="0">
                <a:latin typeface="+mj-lt"/>
              </a:rPr>
              <a:t>Клинические лекции по психиатрии детского возраста</a:t>
            </a:r>
            <a:r>
              <a:rPr lang="ru-RU" sz="2000" b="1" i="1" dirty="0" smtClean="0">
                <a:latin typeface="+mj-lt"/>
              </a:rPr>
              <a:t>. Т.2 / проф</a:t>
            </a:r>
            <a:r>
              <a:rPr lang="ru-RU" sz="2000" b="1" i="1" dirty="0">
                <a:latin typeface="+mj-lt"/>
              </a:rPr>
              <a:t>. Г.Е. Сухарева.- Москва: </a:t>
            </a:r>
            <a:r>
              <a:rPr lang="ru-RU" sz="2000" b="1" i="1" dirty="0" err="1">
                <a:latin typeface="+mj-lt"/>
              </a:rPr>
              <a:t>Медгиз</a:t>
            </a:r>
            <a:r>
              <a:rPr lang="ru-RU" sz="2000" b="1" i="1" dirty="0" smtClean="0">
                <a:latin typeface="+mj-lt"/>
              </a:rPr>
              <a:t>, 1959</a:t>
            </a:r>
            <a:r>
              <a:rPr lang="ru-RU" sz="2000" b="1" i="1" dirty="0">
                <a:latin typeface="+mj-lt"/>
              </a:rPr>
              <a:t>. – 406 с.</a:t>
            </a:r>
          </a:p>
          <a:p>
            <a:endParaRPr lang="ru-RU" dirty="0">
              <a:latin typeface="+mj-lt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3186042"/>
            <a:ext cx="5677802" cy="2677656"/>
          </a:xfrm>
          <a:prstGeom prst="rect">
            <a:avLst/>
          </a:prstGeom>
          <a:gradFill>
            <a:gsLst>
              <a:gs pos="18000">
                <a:schemeClr val="accent3">
                  <a:lumMod val="60000"/>
                  <a:lumOff val="40000"/>
                </a:schemeClr>
              </a:gs>
              <a:gs pos="94543">
                <a:srgbClr val="9FCDF8"/>
              </a:gs>
              <a:gs pos="100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Второй том «Клинических лекций по психиатрии детского возраста» посвящен вопросам клиники, терапии и профилактики пограничных форм психических заболеваний у детей и подростков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668D1EE-593A-499E-9241-8224E25E0AE5}"/>
              </a:ext>
            </a:extLst>
          </p:cNvPr>
          <p:cNvSpPr/>
          <p:nvPr/>
        </p:nvSpPr>
        <p:spPr>
          <a:xfrm>
            <a:off x="1951610" y="548680"/>
            <a:ext cx="5212678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sz="2600" dirty="0">
                <a:solidFill>
                  <a:srgbClr val="04617B"/>
                </a:solidFill>
                <a:latin typeface="Calibri"/>
              </a:rPr>
              <a:t>НАУЧНАЯ БИБЛИОТЕКА АКАДЕМИИ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7842F01-2966-4F8D-8AA5-010BBC137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4846"/>
            <a:ext cx="3107174" cy="44801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1000108"/>
            <a:ext cx="5677802" cy="1348772"/>
          </a:xfrm>
          <a:prstGeom prst="rect">
            <a:avLst/>
          </a:prstGeom>
          <a:gradFill>
            <a:gsLst>
              <a:gs pos="18000">
                <a:schemeClr val="accent3">
                  <a:lumMod val="60000"/>
                  <a:lumOff val="40000"/>
                </a:schemeClr>
              </a:gs>
              <a:gs pos="94543">
                <a:srgbClr val="9FCDF8"/>
              </a:gs>
              <a:gs pos="100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/>
          <a:p>
            <a:r>
              <a:rPr lang="ru-RU" sz="2000" b="1" i="1" dirty="0">
                <a:latin typeface="+mj-lt"/>
              </a:rPr>
              <a:t>Сухарева, Груня Ефимовна. Клинические лекции по психиатрии детского возраста (Клиника</a:t>
            </a:r>
          </a:p>
          <a:p>
            <a:r>
              <a:rPr lang="ru-RU" sz="2000" b="1" i="1" dirty="0">
                <a:latin typeface="+mj-lt"/>
              </a:rPr>
              <a:t>олигофрении</a:t>
            </a:r>
            <a:r>
              <a:rPr lang="ru-RU" sz="2000" b="1" i="1" dirty="0" smtClean="0">
                <a:latin typeface="+mj-lt"/>
              </a:rPr>
              <a:t>). Т.3 / </a:t>
            </a:r>
            <a:r>
              <a:rPr lang="ru-RU" sz="2000" b="1" i="1" dirty="0">
                <a:latin typeface="+mj-lt"/>
              </a:rPr>
              <a:t>проф. Г.Е. </a:t>
            </a:r>
            <a:r>
              <a:rPr lang="ru-RU" sz="2000" b="1" i="1" dirty="0" smtClean="0">
                <a:latin typeface="+mj-lt"/>
              </a:rPr>
              <a:t>Сухарева. - Москва</a:t>
            </a:r>
            <a:r>
              <a:rPr lang="ru-RU" sz="2000" b="1" i="1" dirty="0">
                <a:latin typeface="+mj-lt"/>
              </a:rPr>
              <a:t>: Медицина</a:t>
            </a:r>
            <a:r>
              <a:rPr lang="ru-RU" sz="2000" b="1" i="1" dirty="0" smtClean="0">
                <a:latin typeface="+mj-lt"/>
              </a:rPr>
              <a:t>, 1965</a:t>
            </a:r>
            <a:r>
              <a:rPr lang="ru-RU" sz="2000" b="1" i="1" dirty="0">
                <a:latin typeface="+mj-lt"/>
              </a:rPr>
              <a:t>. – 335 с.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2420888"/>
            <a:ext cx="5677802" cy="3528395"/>
          </a:xfrm>
          <a:prstGeom prst="rect">
            <a:avLst/>
          </a:prstGeom>
          <a:gradFill>
            <a:gsLst>
              <a:gs pos="18000">
                <a:schemeClr val="accent3">
                  <a:lumMod val="60000"/>
                  <a:lumOff val="40000"/>
                </a:schemeClr>
              </a:gs>
              <a:gs pos="94543">
                <a:srgbClr val="9FCDF8"/>
              </a:gs>
              <a:gs pos="100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/>
          <a:p>
            <a:r>
              <a:rPr lang="ru-RU" sz="2000" dirty="0">
                <a:latin typeface="+mj-lt"/>
              </a:rPr>
              <a:t>Книга является продолжением выпущенных ранее «Клинических лекций по психиатрии детского возраста».</a:t>
            </a:r>
          </a:p>
          <a:p>
            <a:r>
              <a:rPr lang="ru-RU" sz="2000" dirty="0">
                <a:latin typeface="+mj-lt"/>
              </a:rPr>
              <a:t>В III томе лекций обобщены наблюдения автора по клинике, диагностике и лечению слабоумия (олигофрении) у детей и подростков. Очень ярко, наглядно и вдумчиво описываются отдельные клинические формы этого заболевания. </a:t>
            </a:r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С </a:t>
            </a:r>
            <a:r>
              <a:rPr lang="ru-RU" sz="2000" dirty="0">
                <a:latin typeface="+mj-lt"/>
              </a:rPr>
              <a:t>позиций современной науки автор излагает вопросы этиологии и патогенеза, классификации олигофрении.</a:t>
            </a:r>
          </a:p>
          <a:p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2034843-2F53-4E69-B7D0-EAA39107F047}"/>
              </a:ext>
            </a:extLst>
          </p:cNvPr>
          <p:cNvSpPr/>
          <p:nvPr/>
        </p:nvSpPr>
        <p:spPr>
          <a:xfrm>
            <a:off x="1918534" y="404664"/>
            <a:ext cx="5677802" cy="5040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НАУЧНАЯ БИБЛИОТЕКА АКАДЕМИИ</a:t>
            </a:r>
            <a:endParaRPr lang="ru-RU" sz="2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3766404-E228-413A-A93C-363B5A6CF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2749534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s://takiedela.ru/wp-content/uploads/2019/04/IMG_1967_new-672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04" y="1388494"/>
            <a:ext cx="3390108" cy="489682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79912" y="1388494"/>
            <a:ext cx="5040560" cy="4896823"/>
          </a:xfrm>
          <a:gradFill>
            <a:gsLst>
              <a:gs pos="18000">
                <a:schemeClr val="accent3">
                  <a:lumMod val="60000"/>
                  <a:lumOff val="40000"/>
                </a:schemeClr>
              </a:gs>
              <a:gs pos="94543">
                <a:srgbClr val="9FCDF8"/>
              </a:gs>
              <a:gs pos="100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>
                <a:latin typeface="+mj-lt"/>
              </a:rPr>
              <a:t>«…</a:t>
            </a:r>
            <a:r>
              <a:rPr lang="ru-RU" dirty="0">
                <a:latin typeface="+mj-lt"/>
              </a:rPr>
              <a:t>коррекция патологических черт основывается не на «запретах» и «подавлении», а достигается путем новых установок, интересов и навыков, которые могут быть созданы только на основе положительных эмоций…»</a:t>
            </a:r>
          </a:p>
          <a:p>
            <a:r>
              <a:rPr lang="ru-RU" dirty="0">
                <a:latin typeface="+mj-lt"/>
              </a:rPr>
              <a:t>Груня Сухарева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7604" y="315756"/>
            <a:ext cx="7128792" cy="395310"/>
          </a:xfrm>
        </p:spPr>
        <p:txBody>
          <a:bodyPr/>
          <a:lstStyle/>
          <a:p>
            <a:r>
              <a:rPr lang="ru-RU" dirty="0"/>
              <a:t>            </a:t>
            </a:r>
            <a:r>
              <a:rPr lang="ru-RU" sz="2800" dirty="0"/>
              <a:t>НАУЧНАЯ БИБЛИОТЕКА АКАДЕМИИ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557" y="188640"/>
            <a:ext cx="6336704" cy="864096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200" dirty="0"/>
              <a:t>Роль наследия Г.Е. Сухаревой </a:t>
            </a:r>
            <a:r>
              <a:rPr lang="ru-RU" sz="3200" dirty="0" smtClean="0"/>
              <a:t>для клинической  </a:t>
            </a:r>
            <a:r>
              <a:rPr lang="ru-RU" sz="3200" dirty="0"/>
              <a:t>психологии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812" y="1124744"/>
            <a:ext cx="8363519" cy="2810945"/>
          </a:xfrm>
          <a:gradFill>
            <a:gsLst>
              <a:gs pos="18000">
                <a:schemeClr val="accent3">
                  <a:lumMod val="60000"/>
                  <a:lumOff val="40000"/>
                </a:schemeClr>
              </a:gs>
              <a:gs pos="94543">
                <a:srgbClr val="9FCDF8"/>
              </a:gs>
              <a:gs pos="100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dirty="0">
                <a:latin typeface="+mj-lt"/>
              </a:rPr>
              <a:t>Современные детские психологи благодарны Г.Е. Сухаревой за </a:t>
            </a:r>
            <a:r>
              <a:rPr lang="ru-RU" sz="1800" dirty="0" smtClean="0">
                <a:latin typeface="+mj-lt"/>
              </a:rPr>
              <a:t>её </a:t>
            </a:r>
            <a:r>
              <a:rPr lang="ru-RU" sz="1800" dirty="0">
                <a:latin typeface="+mj-lt"/>
              </a:rPr>
              <a:t>разработку проблемы нарушения развития, психического </a:t>
            </a:r>
            <a:r>
              <a:rPr lang="ru-RU" sz="1800" dirty="0" err="1">
                <a:latin typeface="+mj-lt"/>
              </a:rPr>
              <a:t>дизонтогенеза</a:t>
            </a:r>
            <a:r>
              <a:rPr lang="ru-RU" sz="1800" dirty="0">
                <a:latin typeface="+mj-lt"/>
              </a:rPr>
              <a:t>. Большое значение имеют её исследования в области подростковой психической патологии, в области пограничных личностных расстройств.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latin typeface="+mj-lt"/>
              </a:rPr>
              <a:t>Груня Ефимовна была не только гениальным врачом, тонким диагностом, но и незаурядным педагогом. Её ученики: К.С. Лебединская, В.Н. </a:t>
            </a:r>
            <a:r>
              <a:rPr lang="ru-RU" sz="1800" dirty="0" err="1">
                <a:latin typeface="+mj-lt"/>
              </a:rPr>
              <a:t>Мамцева</a:t>
            </a:r>
            <a:r>
              <a:rPr lang="ru-RU" sz="1800" dirty="0">
                <a:latin typeface="+mj-lt"/>
              </a:rPr>
              <a:t>, </a:t>
            </a:r>
            <a:endParaRPr lang="ru-RU" sz="1800" dirty="0" smtClean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    </a:t>
            </a:r>
            <a:r>
              <a:rPr lang="ru-RU" sz="1800" dirty="0" smtClean="0">
                <a:latin typeface="+mj-lt"/>
              </a:rPr>
              <a:t>М.Ш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Вроно</a:t>
            </a:r>
            <a:r>
              <a:rPr lang="ru-RU" sz="1800" dirty="0">
                <a:latin typeface="+mj-lt"/>
              </a:rPr>
              <a:t>, В.В. Ковалев, О.Д. </a:t>
            </a:r>
            <a:r>
              <a:rPr lang="ru-RU" sz="1800" dirty="0" err="1">
                <a:latin typeface="+mj-lt"/>
              </a:rPr>
              <a:t>Сосюкало</a:t>
            </a:r>
            <a:r>
              <a:rPr lang="ru-RU" sz="1800" dirty="0">
                <a:latin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latin typeface="+mj-lt"/>
              </a:rPr>
              <a:t>Память о делах , научном подходе к детской и подростковой психиатрии, анализ наследия Е.Г. Сухаревой воплощаются в проводимых </a:t>
            </a:r>
            <a:r>
              <a:rPr lang="ru-RU" sz="1800" dirty="0" err="1">
                <a:latin typeface="+mj-lt"/>
              </a:rPr>
              <a:t>Сухаревских</a:t>
            </a:r>
            <a:r>
              <a:rPr lang="ru-RU" sz="1800" dirty="0">
                <a:latin typeface="+mj-lt"/>
              </a:rPr>
              <a:t> чтениях (конференции по детской психиатрии и смежным специальностям).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0B7A31F-5D1B-4E97-919F-0F42A24E6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101" y="3935689"/>
            <a:ext cx="4059230" cy="27538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C08D1F-EE9A-4C4D-873D-4BD9A5D0A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12" y="3935689"/>
            <a:ext cx="4311856" cy="27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71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653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Corbel</vt:lpstr>
      <vt:lpstr>Times New Roman</vt:lpstr>
      <vt:lpstr>Wingdings 2</vt:lpstr>
      <vt:lpstr>Поток</vt:lpstr>
      <vt:lpstr>Министерство здравоохранения Российской Федерации Федеральное государственное бюджетное образовательное учреждение дополнительного профессионального образования  «РОССИЙСКАЯ МЕДИЦИНСКАЯ АКАДЕМИЯ НЕПРЕРЫВНОГО ПРОФЕССИОНАЛЬНОГО ОБРАЗОВАНИЯ» </vt:lpstr>
      <vt:lpstr>                Груня Ефимовна Сухарева   (1891 — 1981) врач-психиатр, основатель    детской психиатрии</vt:lpstr>
      <vt:lpstr>Презентация PowerPoint</vt:lpstr>
      <vt:lpstr>                             НАУЧНАЯ БИБЛИОТЕКА АКАДЕМИИ</vt:lpstr>
      <vt:lpstr>Презентация PowerPoint</vt:lpstr>
      <vt:lpstr>Презентация PowerPoint</vt:lpstr>
      <vt:lpstr>Презентация PowerPoint</vt:lpstr>
      <vt:lpstr>            НАУЧНАЯ БИБЛИОТЕКА АКАДЕМИИ</vt:lpstr>
      <vt:lpstr>Роль наследия Г.Е. Сухаревой для клинической  психологии</vt:lpstr>
      <vt:lpstr>Презентация PowerPoint</vt:lpstr>
      <vt:lpstr>Презентация PowerPoint</vt:lpstr>
      <vt:lpstr>      Научная библиотека Академии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Российской Федерации Федеральное государственное бюджетное образовательное учреждение дополнительного профессионального образования  «РОССИЙСКАЯ МЕДИЦИНСКАЯ АКАДЕМИЯ НЕПРЕРЫВНОГО ПРОФЕССИОНАЛЬНОГО ОБРАЗОВАНИЯ» </dc:title>
  <dc:creator>Вера Скворцова</dc:creator>
  <cp:lastModifiedBy>Питерских Наталья Борисовна</cp:lastModifiedBy>
  <cp:revision>19</cp:revision>
  <dcterms:created xsi:type="dcterms:W3CDTF">2020-03-21T00:58:06Z</dcterms:created>
  <dcterms:modified xsi:type="dcterms:W3CDTF">2020-03-24T09:12:41Z</dcterms:modified>
</cp:coreProperties>
</file>