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2" r:id="rId2"/>
    <p:sldId id="403" r:id="rId3"/>
    <p:sldId id="417" r:id="rId4"/>
    <p:sldId id="404" r:id="rId5"/>
    <p:sldId id="413" r:id="rId6"/>
    <p:sldId id="405" r:id="rId7"/>
    <p:sldId id="401" r:id="rId8"/>
    <p:sldId id="414" r:id="rId9"/>
    <p:sldId id="409" r:id="rId10"/>
    <p:sldId id="411" r:id="rId11"/>
    <p:sldId id="415" r:id="rId12"/>
    <p:sldId id="410" r:id="rId13"/>
    <p:sldId id="408" r:id="rId14"/>
    <p:sldId id="416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6666"/>
    <a:srgbClr val="ADE2E2"/>
    <a:srgbClr val="33CCCC"/>
    <a:srgbClr val="CDECEC"/>
    <a:srgbClr val="99CCCC"/>
    <a:srgbClr val="E8F6F6"/>
    <a:srgbClr val="EAB308"/>
    <a:srgbClr val="93B0CE"/>
    <a:srgbClr val="AA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5332" autoAdjust="0"/>
  </p:normalViewPr>
  <p:slideViewPr>
    <p:cSldViewPr snapToGrid="0">
      <p:cViewPr varScale="1">
        <p:scale>
          <a:sx n="113" d="100"/>
          <a:sy n="113" d="100"/>
        </p:scale>
        <p:origin x="56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9A1C-9B4B-4738-B408-E9F6DCBAC02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CA15C-158C-4C77-9974-30B3FC8C1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824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50509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212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207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6034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5317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778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90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436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7831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397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8915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1722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114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C31131-1082-48CB-AA36-CA21E1FA059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B49DA0-887A-4D35-8B9E-31231616487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44506-F347-4F50-B9A1-3B825132DDD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BB9DFD-6E1A-4234-8D03-EE5CEEC05E9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5F50CB-D41C-4EA6-9B50-6F9FB7A5D40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947555-3DA1-433A-A6D2-A1584D511FA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8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9240D-2FB4-4EF6-B6A0-34D3C77CD1F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4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4BD3C-D67F-4087-9057-6C2D72EE1DE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35DAE2-D915-45E8-A769-B2E6DD83D93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8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EB48E4-40C4-4DC3-8B5A-E56563BFE11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9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A2B35B-E46A-4CCF-B00D-6D56AE01B7D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6B151-2245-4D3F-B199-39A8B47098D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2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154D7B-6F37-481F-8D94-B6E5DF1D137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www.topuniversities.com/university-rankings/world-university-rankings/2018" TargetMode="External"/><Relationship Id="rId5" Type="http://schemas.openxmlformats.org/officeDocument/2006/relationships/hyperlink" Target="https://rmapo-sdo-lan.lancelot-it.ru/certif/login.jsp" TargetMode="External"/><Relationship Id="rId4" Type="http://schemas.openxmlformats.org/officeDocument/2006/relationships/hyperlink" Target="https://eios.rmapo.ru/selcom/login.zu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883264" y="692509"/>
            <a:ext cx="8820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ЭИОС РМАНПО.</a:t>
            </a:r>
            <a:endParaRPr lang="ru-RU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350593"/>
            <a:ext cx="1400746" cy="1098959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064000" y="6331446"/>
            <a:ext cx="393972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Москва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1979820" y="2597583"/>
            <a:ext cx="9694415" cy="338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ФГОС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ЭИОС.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Модули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подсистемы ПК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ЭИОС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информационно-образовательная среда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РМАНПО.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обучающегося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ординатора/аспиранта) в ПК ЭИОС.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3985491" y="1628641"/>
            <a:ext cx="393972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8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(Расписание обучения).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"/>
          <a:stretch/>
        </p:blipFill>
        <p:spPr>
          <a:xfrm>
            <a:off x="1785258" y="1663336"/>
            <a:ext cx="9866812" cy="5103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1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(Сообщения).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87770" y="1624582"/>
            <a:ext cx="9725487" cy="5123519"/>
            <a:chOff x="1887770" y="1624582"/>
            <a:chExt cx="9725487" cy="512351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1"/>
            <a:stretch/>
          </p:blipFill>
          <p:spPr>
            <a:xfrm>
              <a:off x="1887770" y="1830866"/>
              <a:ext cx="8231589" cy="49172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02"/>
            <a:stretch/>
          </p:blipFill>
          <p:spPr>
            <a:xfrm>
              <a:off x="7289074" y="1624582"/>
              <a:ext cx="4324183" cy="434363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25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(Электронный журнал).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8" y="1748282"/>
            <a:ext cx="9753601" cy="491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7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(Портфолио).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08042" y="1639989"/>
            <a:ext cx="9499514" cy="4969346"/>
            <a:chOff x="1908042" y="1639989"/>
            <a:chExt cx="9499514" cy="496934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908042" y="1639989"/>
              <a:ext cx="8881206" cy="4969346"/>
              <a:chOff x="1908042" y="1639989"/>
              <a:chExt cx="8881206" cy="496934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501"/>
              <a:stretch/>
            </p:blipFill>
            <p:spPr>
              <a:xfrm>
                <a:off x="1908042" y="1639989"/>
                <a:ext cx="8881206" cy="32374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143"/>
              <a:stretch/>
            </p:blipFill>
            <p:spPr>
              <a:xfrm>
                <a:off x="1908042" y="3811701"/>
                <a:ext cx="8881206" cy="279763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0" t="15732" r="23603" b="23882"/>
            <a:stretch/>
          </p:blipFill>
          <p:spPr>
            <a:xfrm>
              <a:off x="5999533" y="3872101"/>
              <a:ext cx="5408023" cy="27372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25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в СДО.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37" y="1766656"/>
            <a:ext cx="9682798" cy="4793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9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</a:p>
          <a:p>
            <a:pPr lvl="0" algn="r">
              <a:defRPr/>
            </a:pPr>
            <a:r>
              <a:rPr lang="ru-RU" sz="3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к </a:t>
            </a: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ЭИОС.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600" y="2001740"/>
            <a:ext cx="9629399" cy="4739759"/>
          </a:xfrm>
          <a:prstGeom prst="rect">
            <a:avLst/>
          </a:prstGeom>
          <a:solidFill>
            <a:srgbClr val="ADE2E2"/>
          </a:solidFill>
          <a:ln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7.1.2.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обучающийся в течение всего периода обучения должен быть обеспечен индивидуальным неограниченным доступом к одной или нескольким электронно-библиотечным системам (электронным библиотекам) и к электронной информационно-образовательной среде организации.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Электронно-библиотечная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(электронная библиотека) и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информационно-образовательная среда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должны обеспечивать возможность доступа обучающегося из любой точки, в которой имеется доступ к информационно-телекоммуникационной сети "Интернет" (далее - сеть "Интернет"), как на территории организации, так и вне ее.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endParaRPr lang="ru-RU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информационно-образовательная среда организации должна обеспечивать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учебным планам, рабочим программам дисциплин (модулей), практик, к изданиям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электронных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библиотечных систем и электронным образовательным ресурсам, указанным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рабочих  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программах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фиксацию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хода образовательного процесса, результатов промежуточной аттестации и результатов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освоения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основной образовательной программы;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всех видов занятий, процедур оценки результатов обучения, реализация которых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предусмотрена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применением электронного обучения, дистанционных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технологий;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портфолио обучающегося, в том числе сохранение работ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обучающегося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рецензий и оценок на эти работы со стороны любых участников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 процесса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 участниками образовательного процесса, в том числе синхронное и (или)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асинхронное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посредством сети "Интернет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95697" y="1632408"/>
            <a:ext cx="94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VII. Требования к условиям реализации программы ординатуры/аспирантуры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 и подсистемы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ЭИОС.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0" name="Группа 149"/>
          <p:cNvGrpSpPr/>
          <p:nvPr/>
        </p:nvGrpSpPr>
        <p:grpSpPr>
          <a:xfrm>
            <a:off x="1805423" y="1617289"/>
            <a:ext cx="9803636" cy="5120037"/>
            <a:chOff x="1825842" y="1612921"/>
            <a:chExt cx="9886535" cy="5174577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1825842" y="1612921"/>
              <a:ext cx="9810939" cy="5103100"/>
              <a:chOff x="1778949" y="1722337"/>
              <a:chExt cx="9810939" cy="5103100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843246" y="1780663"/>
                <a:ext cx="9746642" cy="5044774"/>
                <a:chOff x="1835083" y="1608055"/>
                <a:chExt cx="9746642" cy="5044774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1835083" y="1608055"/>
                  <a:ext cx="9746642" cy="5044774"/>
                  <a:chOff x="1842003" y="1681566"/>
                  <a:chExt cx="9746642" cy="5044774"/>
                </a:xfrm>
              </p:grpSpPr>
              <p:grpSp>
                <p:nvGrpSpPr>
                  <p:cNvPr id="3" name="Группа 2"/>
                  <p:cNvGrpSpPr/>
                  <p:nvPr/>
                </p:nvGrpSpPr>
                <p:grpSpPr>
                  <a:xfrm>
                    <a:off x="1842003" y="1681566"/>
                    <a:ext cx="9746642" cy="4529775"/>
                    <a:chOff x="1842003" y="1637020"/>
                    <a:chExt cx="9746642" cy="4907192"/>
                  </a:xfrm>
                </p:grpSpPr>
                <p:sp>
                  <p:nvSpPr>
                    <p:cNvPr id="20" name="Скругленный прямоугольник 19"/>
                    <p:cNvSpPr/>
                    <p:nvPr/>
                  </p:nvSpPr>
                  <p:spPr>
                    <a:xfrm>
                      <a:off x="1842003" y="1637020"/>
                      <a:ext cx="2097707" cy="420184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ВО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9" name="Полилиния 28"/>
                    <p:cNvSpPr/>
                    <p:nvPr/>
                  </p:nvSpPr>
                  <p:spPr>
                    <a:xfrm>
                      <a:off x="1842004" y="2566077"/>
                      <a:ext cx="2112727" cy="370784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Приемная кампания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18" name="Скругленный прямоугольник 17"/>
                    <p:cNvSpPr/>
                    <p:nvPr/>
                  </p:nvSpPr>
                  <p:spPr>
                    <a:xfrm>
                      <a:off x="7081591" y="1659571"/>
                      <a:ext cx="2097707" cy="434276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ДПО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1" name="Скругленный прямоугольник 20"/>
                    <p:cNvSpPr/>
                    <p:nvPr/>
                  </p:nvSpPr>
                  <p:spPr>
                    <a:xfrm>
                      <a:off x="4484748" y="1659571"/>
                      <a:ext cx="2097707" cy="434276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Наука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2" name="Скругленный прямоугольник 21"/>
                    <p:cNvSpPr/>
                    <p:nvPr/>
                  </p:nvSpPr>
                  <p:spPr>
                    <a:xfrm>
                      <a:off x="9821488" y="3639912"/>
                      <a:ext cx="1756582" cy="670857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СДО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3" name="Полилиния 22"/>
                    <p:cNvSpPr/>
                    <p:nvPr/>
                  </p:nvSpPr>
                  <p:spPr>
                    <a:xfrm>
                      <a:off x="1842003" y="3011582"/>
                      <a:ext cx="2112726" cy="578177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Мониторинг образовательного процесса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24" name="Полилиния 23"/>
                    <p:cNvSpPr/>
                    <p:nvPr/>
                  </p:nvSpPr>
                  <p:spPr>
                    <a:xfrm>
                      <a:off x="1863210" y="3663905"/>
                      <a:ext cx="2091519" cy="405134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Портфолио обучающегося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25" name="Полилиния 24"/>
                    <p:cNvSpPr/>
                    <p:nvPr/>
                  </p:nvSpPr>
                  <p:spPr>
                    <a:xfrm>
                      <a:off x="1863210" y="4152921"/>
                      <a:ext cx="2091519" cy="34598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Учебный план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1" name="Полилиния 30"/>
                    <p:cNvSpPr/>
                    <p:nvPr/>
                  </p:nvSpPr>
                  <p:spPr>
                    <a:xfrm>
                      <a:off x="1852606" y="4569622"/>
                      <a:ext cx="2091519" cy="31124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Расписание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2" name="Полилиния 31"/>
                    <p:cNvSpPr/>
                    <p:nvPr/>
                  </p:nvSpPr>
                  <p:spPr>
                    <a:xfrm>
                      <a:off x="1849430" y="4959958"/>
                      <a:ext cx="2090280" cy="272580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Ведомости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3" name="Левая фигурная скобка 32"/>
                    <p:cNvSpPr/>
                    <p:nvPr/>
                  </p:nvSpPr>
                  <p:spPr>
                    <a:xfrm rot="5400000">
                      <a:off x="2822288" y="1300267"/>
                      <a:ext cx="192271" cy="2072609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34" name="Двойная стрелка влево/вправо 33"/>
                    <p:cNvSpPr/>
                    <p:nvPr/>
                  </p:nvSpPr>
                  <p:spPr>
                    <a:xfrm>
                      <a:off x="3985612" y="1806151"/>
                      <a:ext cx="406874" cy="180867"/>
                    </a:xfrm>
                    <a:prstGeom prst="leftRightArrow">
                      <a:avLst/>
                    </a:prstGeom>
                    <a:solidFill>
                      <a:srgbClr val="006666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Полилиния 36"/>
                    <p:cNvSpPr/>
                    <p:nvPr/>
                  </p:nvSpPr>
                  <p:spPr>
                    <a:xfrm>
                      <a:off x="4486996" y="2583147"/>
                      <a:ext cx="2095460" cy="376534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НИР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8" name="Полилиния 37"/>
                    <p:cNvSpPr/>
                    <p:nvPr/>
                  </p:nvSpPr>
                  <p:spPr>
                    <a:xfrm>
                      <a:off x="4481258" y="3049236"/>
                      <a:ext cx="2101197" cy="41023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Аналитика НИР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9" name="Полилиния 38"/>
                    <p:cNvSpPr/>
                    <p:nvPr/>
                  </p:nvSpPr>
                  <p:spPr>
                    <a:xfrm>
                      <a:off x="7140266" y="2563984"/>
                      <a:ext cx="2091519" cy="468279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Планирование обучения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0" name="Полилиния 39"/>
                    <p:cNvSpPr/>
                    <p:nvPr/>
                  </p:nvSpPr>
                  <p:spPr>
                    <a:xfrm>
                      <a:off x="7140265" y="3124608"/>
                      <a:ext cx="2091519" cy="51530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Приём слушателей на обучение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1" name="Полилиния 40"/>
                    <p:cNvSpPr/>
                    <p:nvPr/>
                  </p:nvSpPr>
                  <p:spPr>
                    <a:xfrm>
                      <a:off x="7157633" y="3732258"/>
                      <a:ext cx="2091519" cy="78846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Поддержка итоговой аттестации и сертификационных экзаменов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2" name="Левая фигурная скобка 41"/>
                    <p:cNvSpPr/>
                    <p:nvPr/>
                  </p:nvSpPr>
                  <p:spPr>
                    <a:xfrm rot="5400000">
                      <a:off x="5411267" y="1307314"/>
                      <a:ext cx="244668" cy="2097707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43" name="Левая фигурная скобка 42"/>
                    <p:cNvSpPr/>
                    <p:nvPr/>
                  </p:nvSpPr>
                  <p:spPr>
                    <a:xfrm rot="5400000">
                      <a:off x="8022005" y="1321211"/>
                      <a:ext cx="244668" cy="2069916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44" name="Полилиния 43"/>
                    <p:cNvSpPr/>
                    <p:nvPr/>
                  </p:nvSpPr>
                  <p:spPr>
                    <a:xfrm>
                      <a:off x="9877401" y="4815733"/>
                      <a:ext cx="1695073" cy="467966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Обучение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5" name="Полилиния 44"/>
                    <p:cNvSpPr/>
                    <p:nvPr/>
                  </p:nvSpPr>
                  <p:spPr>
                    <a:xfrm>
                      <a:off x="9877401" y="5382950"/>
                      <a:ext cx="1695074" cy="432097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Тестирование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6" name="Полилиния 45"/>
                    <p:cNvSpPr/>
                    <p:nvPr/>
                  </p:nvSpPr>
                  <p:spPr>
                    <a:xfrm>
                      <a:off x="9877400" y="5906030"/>
                      <a:ext cx="1711245" cy="638182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Создание и хранение контента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7" name="Полилиния 46"/>
                    <p:cNvSpPr/>
                    <p:nvPr/>
                  </p:nvSpPr>
                  <p:spPr>
                    <a:xfrm>
                      <a:off x="7160870" y="4601703"/>
                      <a:ext cx="2091519" cy="618079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Мониторинг организации и результатов обучения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8" name="Полилиния 47"/>
                    <p:cNvSpPr/>
                    <p:nvPr/>
                  </p:nvSpPr>
                  <p:spPr>
                    <a:xfrm>
                      <a:off x="9800225" y="1681069"/>
                      <a:ext cx="1767214" cy="55936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Личные кабинеты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9" name="Полилиния 48"/>
                    <p:cNvSpPr/>
                    <p:nvPr/>
                  </p:nvSpPr>
                  <p:spPr>
                    <a:xfrm>
                      <a:off x="9800225" y="2307556"/>
                      <a:ext cx="1767214" cy="490332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Форумы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50" name="Полилиния 49"/>
                    <p:cNvSpPr/>
                    <p:nvPr/>
                  </p:nvSpPr>
                  <p:spPr>
                    <a:xfrm>
                      <a:off x="9805820" y="2871035"/>
                      <a:ext cx="1766654" cy="493337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Чаты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51" name="Двойная стрелка влево/вправо 50"/>
                    <p:cNvSpPr/>
                    <p:nvPr/>
                  </p:nvSpPr>
                  <p:spPr>
                    <a:xfrm>
                      <a:off x="9390137" y="3924956"/>
                      <a:ext cx="311321" cy="207301"/>
                    </a:xfrm>
                    <a:prstGeom prst="leftRightArrow">
                      <a:avLst/>
                    </a:prstGeom>
                    <a:solidFill>
                      <a:srgbClr val="006666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Двойная стрелка влево/вправо 53"/>
                    <p:cNvSpPr/>
                    <p:nvPr/>
                  </p:nvSpPr>
                  <p:spPr>
                    <a:xfrm>
                      <a:off x="9412755" y="4938371"/>
                      <a:ext cx="284831" cy="174028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Двойная стрелка влево/вправо 56"/>
                    <p:cNvSpPr/>
                    <p:nvPr/>
                  </p:nvSpPr>
                  <p:spPr>
                    <a:xfrm>
                      <a:off x="9367752" y="1801917"/>
                      <a:ext cx="286576" cy="185101"/>
                    </a:xfrm>
                    <a:prstGeom prst="leftRightArrow">
                      <a:avLst/>
                    </a:prstGeom>
                    <a:solidFill>
                      <a:srgbClr val="006666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Левая фигурная скобка 68"/>
                    <p:cNvSpPr/>
                    <p:nvPr/>
                  </p:nvSpPr>
                  <p:spPr>
                    <a:xfrm rot="5400000">
                      <a:off x="10624798" y="3748907"/>
                      <a:ext cx="184610" cy="1679407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82119" y="5146095"/>
                    <a:ext cx="7404400" cy="1580245"/>
                    <a:chOff x="1842003" y="5054620"/>
                    <a:chExt cx="7404400" cy="1707264"/>
                  </a:xfrm>
                </p:grpSpPr>
                <p:sp>
                  <p:nvSpPr>
                    <p:cNvPr id="27" name="Двойная стрелка влево/вправо 26"/>
                    <p:cNvSpPr/>
                    <p:nvPr/>
                  </p:nvSpPr>
                  <p:spPr>
                    <a:xfrm rot="5230594">
                      <a:off x="2818144" y="5110525"/>
                      <a:ext cx="261979" cy="171441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Полилиния 59"/>
                    <p:cNvSpPr/>
                    <p:nvPr/>
                  </p:nvSpPr>
                  <p:spPr>
                    <a:xfrm>
                      <a:off x="1842003" y="5478303"/>
                      <a:ext cx="7383193" cy="391306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500" b="1" i="1" kern="1200" dirty="0" smtClean="0">
                          <a:latin typeface="+mj-lt"/>
                        </a:rPr>
                        <a:t>Интеграционная платформа НСИ</a:t>
                      </a:r>
                      <a:endParaRPr lang="ru-RU" sz="1500" b="1" i="1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61" name="Полилиния 60"/>
                    <p:cNvSpPr/>
                    <p:nvPr/>
                  </p:nvSpPr>
                  <p:spPr>
                    <a:xfrm>
                      <a:off x="1863210" y="6282409"/>
                      <a:ext cx="2529276" cy="47947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Подсистема электронных справочников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63" name="Полилиния 62"/>
                    <p:cNvSpPr/>
                    <p:nvPr/>
                  </p:nvSpPr>
                  <p:spPr>
                    <a:xfrm>
                      <a:off x="7186630" y="6279309"/>
                      <a:ext cx="2059773" cy="48257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Подсистема сопряжения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65" name="Левая фигурная скобка 64"/>
                    <p:cNvSpPr/>
                    <p:nvPr/>
                  </p:nvSpPr>
                  <p:spPr>
                    <a:xfrm rot="5400000">
                      <a:off x="5451618" y="2460477"/>
                      <a:ext cx="221874" cy="7367695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66" name="Полилиния 65"/>
                    <p:cNvSpPr/>
                    <p:nvPr/>
                  </p:nvSpPr>
                  <p:spPr>
                    <a:xfrm>
                      <a:off x="4553419" y="6297249"/>
                      <a:ext cx="2472278" cy="46463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Подсистема архивных материалов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70" name="Двойная стрелка влево/вправо 69"/>
                    <p:cNvSpPr/>
                    <p:nvPr/>
                  </p:nvSpPr>
                  <p:spPr>
                    <a:xfrm rot="5230594">
                      <a:off x="5391975" y="5103467"/>
                      <a:ext cx="283251" cy="185557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2" name="Двойная стрелка влево/вправо 71"/>
                    <p:cNvSpPr/>
                    <p:nvPr/>
                  </p:nvSpPr>
                  <p:spPr>
                    <a:xfrm rot="5230594">
                      <a:off x="7945609" y="5121352"/>
                      <a:ext cx="280105" cy="173420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6623025" y="1762114"/>
                  <a:ext cx="3035483" cy="1380629"/>
                  <a:chOff x="6623025" y="1762114"/>
                  <a:chExt cx="3035483" cy="1380629"/>
                </a:xfrm>
              </p:grpSpPr>
              <p:sp>
                <p:nvSpPr>
                  <p:cNvPr id="35" name="Двойная стрелка влево/вправо 34"/>
                  <p:cNvSpPr/>
                  <p:nvPr/>
                </p:nvSpPr>
                <p:spPr>
                  <a:xfrm>
                    <a:off x="6623025" y="1762114"/>
                    <a:ext cx="387349" cy="180867"/>
                  </a:xfrm>
                  <a:prstGeom prst="leftRightArrow">
                    <a:avLst/>
                  </a:prstGeom>
                  <a:solidFill>
                    <a:srgbClr val="006666"/>
                  </a:solidFill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Двойная стрелка влево/вправо 72"/>
                  <p:cNvSpPr/>
                  <p:nvPr/>
                </p:nvSpPr>
                <p:spPr>
                  <a:xfrm>
                    <a:off x="9364467" y="2395660"/>
                    <a:ext cx="284831" cy="160643"/>
                  </a:xfrm>
                  <a:prstGeom prst="leftRightArrow">
                    <a:avLst/>
                  </a:prstGeom>
                  <a:solidFill>
                    <a:srgbClr val="ADE2E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Двойная стрелка влево/вправо 73"/>
                  <p:cNvSpPr/>
                  <p:nvPr/>
                </p:nvSpPr>
                <p:spPr>
                  <a:xfrm>
                    <a:off x="9373677" y="2982100"/>
                    <a:ext cx="284831" cy="160643"/>
                  </a:xfrm>
                  <a:prstGeom prst="leftRightArrow">
                    <a:avLst/>
                  </a:prstGeom>
                  <a:solidFill>
                    <a:srgbClr val="ADE2E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789308" y="1722337"/>
                <a:ext cx="7467398" cy="6567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1778949" y="1728904"/>
                <a:ext cx="8739" cy="3481434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H="1" flipV="1">
                <a:off x="9315333" y="1728904"/>
                <a:ext cx="35681" cy="3481434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1843246" y="5210338"/>
                <a:ext cx="7499446" cy="7137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1835320" y="5411558"/>
              <a:ext cx="881" cy="1368766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 flipV="1">
              <a:off x="9446036" y="5457818"/>
              <a:ext cx="16595" cy="1322507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 flipV="1">
              <a:off x="1835320" y="5447544"/>
              <a:ext cx="7570524" cy="14543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 flipV="1">
              <a:off x="1829504" y="6780323"/>
              <a:ext cx="7626103" cy="7175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9805936" y="3463024"/>
              <a:ext cx="1874902" cy="2232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9789787" y="3482616"/>
              <a:ext cx="32298" cy="2812155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9818646" y="6269349"/>
              <a:ext cx="1885246" cy="0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1695408" y="3473799"/>
              <a:ext cx="16969" cy="2812155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flipH="1">
              <a:off x="9752946" y="1612921"/>
              <a:ext cx="1919408" cy="6567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 flipV="1">
              <a:off x="9770142" y="1619488"/>
              <a:ext cx="27234" cy="1751593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H="1" flipV="1">
              <a:off x="9769096" y="3360164"/>
              <a:ext cx="1920227" cy="3954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11672354" y="1619488"/>
              <a:ext cx="16969" cy="1714586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22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814002"/>
            <a:ext cx="8640000" cy="553998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ЭИОС РМАНПО.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80937"/>
              </p:ext>
            </p:extLst>
          </p:nvPr>
        </p:nvGraphicFramePr>
        <p:xfrm>
          <a:off x="1797167" y="1729914"/>
          <a:ext cx="9837483" cy="406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511">
                  <a:extLst>
                    <a:ext uri="{9D8B030D-6E8A-4147-A177-3AD203B41FA5}">
                      <a16:colId xmlns:a16="http://schemas.microsoft.com/office/drawing/2014/main" xmlns="" val="685933068"/>
                    </a:ext>
                  </a:extLst>
                </a:gridCol>
                <a:gridCol w="3619972">
                  <a:extLst>
                    <a:ext uri="{9D8B030D-6E8A-4147-A177-3AD203B41FA5}">
                      <a16:colId xmlns:a16="http://schemas.microsoft.com/office/drawing/2014/main" xmlns="" val="1585474440"/>
                    </a:ext>
                  </a:extLst>
                </a:gridCol>
              </a:tblGrid>
              <a:tr h="3123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0000"/>
                          </a:solidFill>
                          <a:latin typeface="+mj-lt"/>
                        </a:rPr>
                        <a:t>Показатель</a:t>
                      </a:r>
                      <a:endParaRPr lang="ru-RU" dirty="0">
                        <a:solidFill>
                          <a:srgbClr val="92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60000"/>
                          </a:solidFill>
                          <a:latin typeface="+mj-lt"/>
                        </a:rPr>
                        <a:t>Наличие в ПК ЭИОС</a:t>
                      </a:r>
                      <a:endParaRPr lang="ru-RU" dirty="0">
                        <a:solidFill>
                          <a:srgbClr val="92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63849"/>
                  </a:ext>
                </a:extLst>
              </a:tr>
              <a:tr h="806937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Личный кабинет обучающегося (УП),</a:t>
                      </a:r>
                    </a:p>
                    <a:p>
                      <a:pPr algn="l"/>
                      <a:r>
                        <a:rPr lang="en-US" sz="1200" b="0" i="1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b="0" i="1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175339"/>
                  </a:ext>
                </a:extLst>
              </a:tr>
              <a:tr h="8069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Фиксация хода образовательного процесса, результатов промежуточной аттестации и результатов освоения основной образовательной программы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(Расписание обучения, электронный журнал), </a:t>
                      </a:r>
                    </a:p>
                    <a:p>
                      <a:pPr algn="l"/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i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1577956"/>
                  </a:ext>
                </a:extLst>
              </a:tr>
              <a:tr h="9891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j-lt"/>
                        </a:rPr>
                        <a:t>Проведение всех видов занятий, процедур оценки результатов обучения, реализация которых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предусмотрена с применением электронного обучения, дистанционных образовательных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технологий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в СДО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(Электронный образовательный портал), </a:t>
                      </a:r>
                    </a:p>
                    <a:p>
                      <a:pPr algn="l"/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5"/>
                        </a:rPr>
                        <a:t>https://rmapo-sdo-lan.lancelot-it.ru/certif</a:t>
                      </a:r>
                      <a:endParaRPr lang="ru-RU" sz="1200" i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861739"/>
                  </a:ext>
                </a:extLst>
              </a:tr>
              <a:tr h="9891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j-lt"/>
                        </a:rPr>
                        <a:t>Формирование электронного портфолио обучающегося, в том числе сохранение работ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обучающегося, рецензий и оценок на эти работы со стороны любых участников образовательного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процесса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(Портфолио), </a:t>
                      </a: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5013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6128"/>
              </p:ext>
            </p:extLst>
          </p:nvPr>
        </p:nvGraphicFramePr>
        <p:xfrm>
          <a:off x="1797168" y="5687844"/>
          <a:ext cx="983748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510">
                  <a:extLst>
                    <a:ext uri="{9D8B030D-6E8A-4147-A177-3AD203B41FA5}">
                      <a16:colId xmlns:a16="http://schemas.microsoft.com/office/drawing/2014/main" xmlns="" val="2997064974"/>
                    </a:ext>
                  </a:extLst>
                </a:gridCol>
                <a:gridCol w="3619972">
                  <a:extLst>
                    <a:ext uri="{9D8B030D-6E8A-4147-A177-3AD203B41FA5}">
                      <a16:colId xmlns:a16="http://schemas.microsoft.com/office/drawing/2014/main" xmlns="" val="538911267"/>
                    </a:ext>
                  </a:extLst>
                </a:gridCol>
              </a:tblGrid>
              <a:tr h="7941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Взаимодействие между участниками образовательного процесса, в том числе синхронное и (или)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асинхронное взаимодействие посредством сети "Интернет".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(Сообщения), </a:t>
                      </a: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8331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16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814002"/>
            <a:ext cx="8640000" cy="553998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ЭИОС РМАНПО.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17" y="1609484"/>
            <a:ext cx="9639583" cy="5104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5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814002"/>
            <a:ext cx="8640000" cy="553998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ЭИОС РМАНПО.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8" y="1567543"/>
            <a:ext cx="8038011" cy="5290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1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71" y="1744133"/>
            <a:ext cx="9779110" cy="4961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8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(Учебный план).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46" y="1829278"/>
            <a:ext cx="9762430" cy="470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9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(Расписание обучения).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9"/>
          <a:stretch/>
        </p:blipFill>
        <p:spPr>
          <a:xfrm>
            <a:off x="1854926" y="1676301"/>
            <a:ext cx="9727474" cy="513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2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5A59E024-DDE4-4152-9F1B-D4F320960EC9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Du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2zaEmDsahdpjQAAJZOAAAXAAAAdW5pdmVyc2FsL3VuaXZlcnNhbC5wbmftvAtUk1f6N0rrdJzaaRmnUOsIpEURAYUCVeSWtFqkKIKAGBEIbblVBSJgCIGQ9DKOFYQ0XEUuqVwFNCkgCYGQtFpJIEBULjGGEDU3ICSRxCSE3L4EO2o733fOWv/zP+c765yupYtk593P89vPfi6/581+c+FIROibG/6xwcbG5s2wTz+JtrFZp7SxebXoL3+2jFSrwr62/HklNzp0nw1+wmHB8uZP6R8f/tjGphvzhuHz1yzvXz/zaVyujc3fz1r/vzKXBsi3sYnwCPvk46P5EBkPirmRXuSEorVRvqJ89WnQyVbG9dWrqHdiI2I7+nZEfbMj6oL7bTfnU4IPXz2aUvnhVVjTnffqB85tz3Ox+8b+7pEft9od+erdmG+YALbchKKvmi5XMPn+cHielgLHGx3uhQbmGnGcBhW1jJymRQkzGHVQKkKzKiXgjPOhoADttwCDBaFN/l8669rbzTSz1uz0oba3l1SCTDvr8arlE1v+Figle47PKkHKz77ximUEHgoMM3/qyYL7Wt59NSjZCOhYb3kxucywRa/cyrNa5Yw26N7hP1leyLeHoLCGmlfQBjp6dkKQpQxeZxl0DkFtbH3ydKXRIgB+t6/EUOJFzdfcT8YMydYBVn7iuAKXL6gWeErtdHH0JUkQyzjDpmr68hDiY0jWYuGNBtMV26J5Q9+NhrcsqmTOuCZVDEgdI7ndTJEEK/z1CzjTyVTUj012phGcYYQTClq9qyKI2GgjmwVB6US/ytntG9HFPjr37pZ2C6RfSu11sqeVuvsRtGsZ2nj+6kxgm+NlOLaSsx+6cyoPOtnpTBsaKOQ447o0gtxVq51Q+tMz/E5RWs+QrIADyQC5HOFeM2ZKpgu4iNo9c7Qw22aGxJ9Z9xlI5QtS5WFZyU7ovN6xEHoVrGdsJoMnQ5060aE+Dcn0UA3DAjjy/oSs9BOZyR6TJGnlZVKDU1+Wn+KO90Vmwu38JV62U7S0dHKxP101fNJfHq4Qv2LzI5p0TKjqfujujFudap9AmSRo01I6WpPOam9tmRpJp6YV2NdUXqq3S38QClRiSaQaY8qJrHQ0ouKHmY6FXlnrzunlDBgdPSnfh41cGLfXM3J0q5vQy5skqhyQVKLJZQXDNXU0XZ2E1JuVlY5CGgQAED9NLCLjZVOU7jsphbu9Fo87a0+Tr2amQXhldtXZQ5dr/F7tkbGK5LlQr8JJpwNYlnQbqBcxPsWSatLh+stdkT+l1Bpm03lBNDKOvW+85ISfNAUyFbrSC6m+LjswM/LUYf/MlqQKcsNJmEEHmc6jJ3fILmJ6nWJmRtgM4mLeYQDbDfHXWot51PcHuj8fHDqxnWRbuqUWjOklgqVTuXFMDCvkOphVNMPMLpVO52D1tdSGGkXyONOYsVVLF1xD2NjMAvyOCaXbPuz821RYZhaGpqjriT73Hqm5uCji6FbXHwVh+YeZsiUvLR12Sn+eCL79/iRx+G0Jt6eTAd7sFftNrl6LNmtZND+YfWCqW+pekmo2jbczftJZK0UQ9LFtvdcrTZdruJxQHt+JdZxBz5yhIB1JSdAgYek/TxDEqUYH9HX0lmObdEE4wekOFIQEGqwFW4zk2DolIo8Yg7wQQ6XMPOmM1KsHZS9fziPW6skNyQxpNvKwWLMSwJJ66jvZEA32JLlhoS8hAxCTkXSeCxvVeJf2lO5PvtU/1J0iMV3J3gpKjvPUjz1l5JZLEAbgL/kgVmIWW6Pcre21+KvFLsAJZgAHLKMRo/hSxnI6hLfe5iGqv9sZ9/ZolP25y7iKhfpPQhuepJs028hTYacb/pJOHgiOwFzD6foSSENLfq63dZebylMX/7mXy/VETx6rvFlZEodlyWShd0+jZsZV5c4Q8EKzuFTbFR5Kta09xixlZpFi9aPeLfUYejTXgYSjl2em1PVhxph7ctW0maFdHiXIRrph6djCGEq628e0dGBDmnFMnNc2rSEOy6aM3RdDZwg3G4xsb+HuBNJpvvpBSYYrF29MhxBjmGm8gImdYOYBHovSU+RYJhX2Swu7i8KbA6gDuNTTGVczp3Mb6GBubekWtcPFyR5INcuk3H1qtT9jnMl60p+Rla7raQDrO7p9JlUqHEKw5fhugnydzRnQ7INQ6aFxQOSJ5g1JDT9lsUsqK93PkxMnSfotmEd3ND0sOwt+Wf177D0k7uCbHgcfaZplUSJyFkY1rFMHte/FcK8iBMYHERtCNiBmwhbwmVM9/o3L8Ef05BGlulsfTsic0cQQfUCpIGZKwTizyjxwCll37B2dXU+l2v0KB1p1cwx0VNgb/swIZ7XNGhwXUdZLmJ1gr6KmqaqBDkWu/aMH6LKOuePvpkKqu1Kb5ekQDvUtXxCXqQ2QCtV1xjzMlQwSNpXEii1GUMu4Iz5kEH4LjMI9GUcgNugRECVSdLq6wy+gSQPWv8v24CLURYy8U0mcLCc0sTb14Pg6m4emfrXFMe4FeF8/6faV//vjsvprMzJGWGHiK5bFv0s/Pkt0JcBy6rjniTUVomUhrcyDlE5Hx2QN2rU9aRM6DTxu5LoNC7Tvu1yZGcmtzmno4gmmlTtBQBwZB8sJZJaCZ7vGJHnEBt1ur+HkjtRFVGYvEaeIT0SM7fEtmoXPbWOYcvTEa+5KXS3PFC7JM1Ky0Hm+BFRazFnpmx2M3BuJeYUgME41y75xDQSB4W8mEDqu3qxdUF++Vl67EJemf8A0XPbz3EQOdgKvxUuPLJwLbLurQTgAQmdGksezxab+hv2CA7LettDgpDh04RgnApWl2k5fMYQ4xpPm8iCaKHoMxp+kqp/Rpgfa2nylF8yUIKdeP9twVfzJjWJExFTMzhyauNRV4e+Nf1tRbpwOiCL5Ku5onLkd3NgDpwoFGuitzOqb9bOS5ba97bNlnXbp5FmCsuFmjU8CTdD4xfc6ciL4fm940Y0hze7qBYr392rf63M2DIu/IMcNAWWMgj7M9QdpmejZ9Kz01X5FwgLLRIQmzLbEhgBBaF1ABAvV9VHa3PHtVrNI84qTsyQwYiIx3o9QMjtRgBgSkq+nKpHptcuFRwh1O2sQ6gcjROl9VR9xS9x2em8ivtoR47HoXTVGUJ/iqveSpNUZgjv3v4f5WGqBxTQZtC1+yt76hd2oUhZYnl4IQ7ppyTgEQt6TUH3hWpIer168lBwIRSItWYncIPlQv2gpUWfQCYMMSQssqHtJmLLXley/cDGg29PfH4/gZqYOyW7Uz88E+HcPjWlyeuq4ze5efWOZA+PRl+jdu8ab3WlYmrKxfKMA0MmM/aUAqDSOFpBxBAFdcBqSlV5gb0Ta+nhxcY6s42+F1tYQ+ozI6wh/4ixAmzgpvQS9VeycBKrhLiAS1AmptcsIJiW7YYyA09oNL5O3kGKYYnXFyT5kkfJKirHyTnZgnFdOIIFwwpXbsbAbqn8grWbKlvu/0AeloNpKc8K59A8vl74Zl54AHWzYT28U9Vy/DMYMUW2bs9HkJGlKwRQrQzyd05fRxqZYQQxnz/VDxre0W0s021NJ2gUeJrp2wtSn6vPYvDws4I2RmeNC8CVH1tJexWX7EFRfUCMFNYBwOdeLb8FdjnHYYmPzsFOegWVVtddXtjOgEjclyA08TO+Sxncxc/GXswjK6v2Tiib9caGv17AHs11oR7dwrv7OwHhhbqyfq1BAL4zkOB16NMejK+KcFG5DHAuP095tMH9phBienAcF6W9uot55iYw5WYhaxHfOtpY/rp9grVzu7SaG5aOfXo8SWhjaw3/uUFo53T4nhHoazLKxcr0nDJxZh8NZ6WD7x/8HU+wsBddm7/vFQZY/9X/7P9H0WbdX0cKhdC+aQcnxo+kOP3RaXQTTCjRVBGSrI8Bzv2XCV+cgCFGV70assI8NOU2/UGLV8yPDSg/XtyucnaEu4PnB5S8OWC8NQT1tBgTvhW3aiPCAUpYPBELG1q7+7rtPa7Iol9Y0btyI9eTlezdbQPzk7OycOPDvuZ98MnBWcPuiFWrJd9+dXRgu2WxF/87GjQv3Sjf5Whe009n5XusWrzTrGo9/8knLIb8/FPyXFJD1umE/arZmKiayYUjPUwC1ePiQdKIjmZktzhc9nXwuDB7oNfT0HqcZA3xQLRl0p9cJqicjnouclQVZeojMOKo0ZzbnwXM42MG6hGn5QWXHXnEnciZ7tzmr5TkieRYEuXyb+B6u2MEcW/4qDiNKggWTG54vi8EbV7FA/HeEMVgBLaPzl/TgENNvpr+ViI18dDgMdR/tCNSzvIGmFYEsG0L8HuNicpeOyNpevtRep6WZjbbV/VsQ4tr0BwJK+Pv86hUm3pWEe2GKQf+jQpW5j98aZHw6aRF1lDH4d3StOuXwc7ML5WmsENORC7Qvg+NesuEg5zQWreGkc0Ulzmi/FxsA9yvcqdxUtXJEqDjwsgxoiMnHBWinG8S+LCMGS8u4YPu7RWqihYTox/uxtC0vGzXYTtdV/Xux4qkSQ0UkkBNB++53KNohQkwrg1/6km1Lnb1sfZ+7Vg68mcG8Ff5iO3k7lMoPXtp8v2JK0NjLW9OxSZfeiBAv3Q0FZErGdyjhW18SlrsYAqSb7x3ySiSPefz2o97zzriEvv8YrbGMtv7HaLtllPgfoyTLaNt/jNIto0fF9r+z6WlsZFoq5PfW26QTHqkF/856R7BowzIdsDPbT2kJhj46onbfXBXi9z5nr8u3bDRLAspggcyGPpAzbZeqJjEyy+8lLBX7At8RxORW7QNW/36+PAYb2fk77KRJe2FMdni0eL8T6gWgLMmIKy7jkDKx5neBhlQU8gMLl7rpD3qQYFF+7m/jDVf5OOHRhBmAZov2Vq0Utfx/NIWNqR6XeDUOSRMVBdxkTHCeRg6n6Zd0Ehz6x38ygC8cV3UUy2Lnry60sxqRypHeUEDR06Vai+P+WMkw3Xv5Kv72VCBY7BEnL+Tr574tTE/nrwz7TUAKFlrXa+cGkqB/rsw2HRYH6EcHvNuc2Hl154l1Il8oElguGxD4CGQpSNMwtypbN8aVny4EMc/S3c+/BKLlAyd3ZVRHl6Zq9S8oF7Ay1x40+UUgiDu6Z3Sv12s3gK99j9AF6L80h1jEK9BmPX8OLAYjWAPYFHKGhJOOC6bhUgEW7/yWO17QN34ib+cUV51La+xdzivPnCbSuWFl6QlA1aImJjIYhhqLne2l7Yxf7GbcfuEXiOi/xdh0IavxLcdqw5evOSdyqu8uo2TJOyVuD9xawzbkVhOMsT/PQfwJY5oqGFE/aghqHHAM00Rh3DYDkn2ySERvoGsc2qD+VrYqMJYQE0m9xiCAQFlbw3WTc9Id91dvLiksc1GJcn6r8y8x2w9tyGuLvRvRefzY3TGKOy7sOngz8+TBwoNnZrxgr1E1oHeE25jpWxLT9KMyd1lVxmAZSNWMf4DpSHUX5NGnku87CTTZF7nMXGJR7udB4uW8i9I0SJbEG44mvQeFpKDEqcHkhOdOldJo9xPe0Ho2rcA4B7Nn2j1JeM2Jmd6zq1ZgQF7HdEAdH6DFqVZlD5zArRZNuYFQ56nkrimfqux4t3m19BW3J7WNmVPeaSbNqZX+oZ3g2yBuh6RZLMrbgGhzFQzU1uhr/VAH3+c3hzNRveFEnEj48orfsl9Yds8rtzQdFe64qnBAyfJetOHdIpdzHzJDicGQkYjoI4NdrJGMpLj2su5oAIkVELdnMRtzOx9JGennzU7k0QVjlPBIz9xzlp5UR9lY7gPKCiRZzSFNK8hie29TD/+8cne1IDyH/CIZB8WalLCjgCJCSu0si9Iyml7uQ9nFEhgqx6/FiwJdPgwJ1n9KbB2qBhzKEzUVlbYOlRunLHrLwwFM7fHGiuxBXYBnPO74u6RYF0oPb+5SNpfcQI/XVmTzwglcdYLIpMkWe6ddTngRxj6R9jevV9K7t6WdsFe0FM9fUR+y5yVgCT2XCW4NMFigPuzj8RuXQfLBHE7R9JZXOMeI/nIP5lRO7Gpuhu4ybNhDrn63YmmQGLdY8WdLW0g/VmPVKRr288wB6cN7EnhOfCHDpKKkopySM9ORf83Z+yJbDob9fG3fwOHi1KPRE73Iqnvebrjd0J03kvE9BEvXRC0bv5JZFlJYtz/E1BZNz533r7j1Yn+4hw8KU5lqWG9OEnjk1k5lDvIPSvj/VwVI7SC/6MwDT2flMUihrC/v17lYAlLkkW5pWYa/nYRvxPb21iShyI6/Kpw/lLR6j9NFoBag7N/qpylfb6CQ2aVvb/q/0Hf9T6cFpVj6MJ9SOXngJE43lj7RWKSJe2tlEmSc1CAEj6KtOK94oZZL0vkGsR8LgjaqfclIkwZq1ix1JRlP6eshx4oXoIZhaP2QokgRWPj4gmt/ky3y4bp08yOQ4byGnLprzbBhF8w/26Ke/HB51HtExQ4mbQr7WjHqBta+QXvyRroX5ck+fVDvv9asJTxISQARhjQPdHXOvNzZkSoh/vscCrLzZ7oc4LQmazl7tY4Jp6oaNP5zq5ZOd/adKLwCjFaDuZJ6bvuz2O0lz9s+Fgn4ia+IxEhlBS4DV5hV8yyJjW9H2xAKGw+ZPogHA8n+gNU75x9IGrmtaxPby6FIwZZ0S2XWTkAlp+X82xSduG6SX8UKpQ0qR8ZHAFTVoFLqttaPdggtBd6/UDniyrI2GCoCGQ1W9RGKrhfhi66hGgzIs/x1WZg1rfUHc+xNRkvF5QzyjXIVAQYzeYrvoEMlmNnrFWb7H/ROZwrXNl7YORL6ILdPtdCOQ3EPWRqhz+TxCCsPfAPuqiKO2GvGpPgeNpEoTaVxF/owEaKO9sYAGi1Y7F1bk9qz1K0bBVOVZZIAgE5+UBKCksBRkqVJnOkpN4emV0hRCzWoBcP9Zj1o8TQkhXPZVEjTFkIjWURfGRtl+feF7rpMExAn7sUZl3SyDOhskhPd+sUKSVshOoVKgfgZ3YGqWhZFUPiT7JkTd20DnEazB+em/4FOD3YZjN/uAw2f6UJggKvz33aAIjJPJ3i9RuBCDkuPRt/JBWFERxazy6A2CbsJFOVoZBALUdHkUbfJ/2nw4oasDTku0kwJJiwKv5BkXmUDwoMDve7XVvu9msbJIhyqHtG6d/i902M8WEbSVIh8QMrttyzxsVq2AK6K/OiixdLP9jfBBROsuY/4+bDbYU4pcix4Mid26F6VIutEeddcLWTAQ8FVd16EtrNveHNPdhUjTWjTMmIiKVoxKg5P/DxysTiPeozIxJwL4kD6ADHQP6UAkokhpp6QgZ4G6i4l32zSsjC9wI13ZOk79Ww3pYUh61GPLdZYCxUsU2whhiAvEgZkWvnWDeoCnoppo38x+0z9k1rIOVR8I0naOi9BbSaBJ4cz2q+7K8OKKED0x0Mel+lXHzfsC4qIPElYwOlnJRNQsJtXmL20ciGcWaVraeOnYQlF03Rt8iCuwKGKKTf/zdxuCFhLVTkcB/fHiQOpgye5fus7p+CASRbb8PXg6tGPgK98kOWlygFZVMViWcDcwJ5S5OgPmsKYECoQgo4xw5EH84g1PUDUh8Ccc8EjbPdbuvzV/vDyLxJEAdANUwUwe2S8sJdwov0sQErIaGdTleJ9c0EMzXDkhowSpDF8pm7jbuNxDsp4LXfwmf/2bH5DHbJQLWuL3UzATLJjdcuYsVKp40DDUd0c6ov3JpuiQ6gxtGb0GgIcJh/uoup0d5vn+jR8U380DI/hYM6Bwrzx9xoRfQn2i5lYxb0q6Whegb1uVNNPd0bPa/oNsSLbv2ahxWTHXxd/NFtuKtcTr2Ueyutp2AP5mOAhcHtEBpnuDp4gHETjGZjJ04XnR+FtIa3FyOrInCVyIu7PDFmdu3IEZ+Tg+l5Tveu24MaPfdDVIjntAwkmgN6pUWRfx6VAqoTLnfDD3Hd0Y13qdHfuQhxoRLMoua7ZKEAtXlLtJQyYa5EPvjDUSvKe3aBKrdhXlRMfMnCvai5zJII4GY3PMX8/cDBJWuX+kCubNsq2vNkHSY0Xegg0WT0MtI6ZlMUUpbZOiQmDmMlOB/D7+H2oHbAqYMcXQdu5cVFCOugamH5U3+EwaK41XPlZno6re5amwGFVDw2tq5W8q13zsVd9r5vKi1DrqT7viFpmuKaq1dXkvNim00OMPIuingijHFk9ciNaOoNa9BZuMPcnJGJZ3vwULCtWiU+ADB9HSmmntpRATV8mgMuYGsycS+zFrs9cBXmkkADwiG/m6UHC6N5dw844vdq3JplpXF5OSUIECZ7W7VBiQXv7jRxJ2rN0GFuOuQUOA7RWpkN8IkBPQ6WL5jI+hBc5jJllJ/3CktnJHoT6ZBFGdeFVSk6POmmel4KNHObH0DpXk89yj27EmwOpcsziVq0bg4w76h2xmSA0XXFG74gdO5Ra/w7XGWTSIhC+n82y+scvo2JC5uhSKG4t5B0qEngRX5fNOr2Rl9hBeBUc5sZ6inSEwkcGuKnp3EOPJupeJ/M3H0JkDsaMCEaMMiDmMLiH4HwOSfkH8J05O8EswYMTXwtWqfpMoNX9WunBQh4oZZB2GRhRIl85xVk6bVEJOUwQDOKTjNNJmWgT2X/N83rOt7Sw8I184bQ6OacBw87NheQ/OqfZ/dP4kbVsELwNt+Eq/2tFNM4h/5JOxjfJiAk9ESaQWf7vSzbGVQSxE8kpDQa0iYtDZ5U9K1EDGWhCvdqaaW8Q1uEjn/UbiUQzIEhatHILkJW0PgH365VT6HX0WyprGZVJv5LGPBNaV7eqmNrbaI4xPXPM766Np4P0HIv2ifPAp1c0fT+pfx0vtVyT9azeq39afsZ1ZlxZ+naQ8aRTE22lhLZXL/ajjTy0VPtFDtNCFsq8H/f8yolSxqyHBjS3vVDdjs+JUkodGIJoffl9QpXiv4VfbRKp2Ukg/V0M6qzmwWnCK4FPbgFMTwy7i6Ke0640HZdm5PbSdHU0/0L1NJi7z6a+UYGUBKbzTRoSa/y5ch+mH0033uvHR6p+Dt7IiYkWpoPFz28pp4VhN2GLtoPFKm/9/ufksDYEu4kDVXr44q1wXr+89tYKf29U7w6ls77UuiWup94JgaTQrOgffjLexCiZlQlp3xlW2TQTkQMgcNcUvL2bCSs2ED/LSGw98x0jUlwFhvjrjXyzsbe9sWDRsbFQTj40RP1VdEI7oz38rEtzy3wJY7qi3PR0MhJHK4sWg7Rk1tD1NvRiDK7gx6ePrLY705RGjsBGXslfvr0JMKvPNim9zMqlrQAd49tC55zplpb2a+398A4PNU8KvfgMbXVyCRL/btunwq1PuQbrQQrE3asZoG9A27W0p61ewf3aY9GQ4S6dYFXwNJuMHN/yFwESGxMOjE4CP7Z1AUnixE1+Y78CdYgXxlyO2TZgkCtMci747zHUrsqUE+JSwOsTMjvzwapLq0b+gPISQfenj4ATuIvMafr3XqqoZOxgIyVC2dvAvr8TsSuVLKtLTn4hsKsSvvkQ4zi1wv0hTBQEtqN7KHVXz8yE9WBm8dG4zBliT4QMNEkEq0MidscK018L7vAjW2ffvxJXtkvptjH5Y8KU/crq1cLiAvvlg1WYzI5ICx/AX2v/BTDgXtu1EufZ6kp37qkRjl+jeHoW5LoTMDJp+hbrfkdM7aS/o7P7Tm6b2XqcrZDluQyOFlLTjDLFiti9sI2tsIHy/3Q1hfxpLXl+tJXh1orS2BY9dulgRxUViI78ewkxQmlnIfiH3CrKaCFYSFdCwNMesRE9vAf0SzuToE4pkA2RMxzq5vdyFkfaE5W+jQSuh1xXGznCMiCDn6aBrfz9pwuXRZeccT5DuzhVlYt2Ky3FCOp2ixXkbLqIjpGk184SZG31wrwiSv+czacdnGpDQpUD6F8J3H+8cWQGYL4KKU99q+hskvDz7SBz7IwqF4ebLj/ZvJO0S2//73Xa6ezUcq0gZnv0h8Mearf76kEKF/Nz+xk25VpNKl0mRh0Mvx4P/UsLEtMapCVJS8GrFWMAJspReuXVbTmbfKiog3K2tEmIGgIO/+qH/hq4MET4yKW1KF6sGp7aY426+qtxdgjsZDjwcM5dxajHswujhCERfm4KHaxqP/pJxLPoKHH26uHveP655t/7UUxhoJqfWeR/EXzV1tCvbbSEyknxuB8/SD9DosI0w1ugQZeUE887srFyM9HdVU/OWb8UOteit97Re1g11/7vbCRsophWpRKw6Osi8o7/9zaoOVFUs1GBM94FGO9yaHq4Wb6UZOxCwzSNWsr6vVEIR7M1ENeS9kN71IsbG70W6u2RHhm0/AtHgAG9tTT2hqUBe3n9KdWYoqXkzFdsIvjWe5TrCU+BLyb3/8NWr7F2W7YQmeL5fXzGTt4F0I8AsxRtJKwnaOBtL2TJfwHct13bwDuWi9CGBpoKfr9bXjgBtNKGM9+kLUQYtqYquHzTnsCn1vvh/FxN2JoffHgI/hhQbEC5KbUla9v7pUUYyE5njBYqNr2QuEOpb2XwvdY87Ie4gbfNR4TaQ1ha0pp3fNx71tV0haGocUbTdjzXtx/L9woxoday9J/G7zWsnHemJRUbjE3PMntr4LJtCIpmp9OH/AHkDyAvAbG0fDSlB+1eBH/14XrQ/QJL/8f1pN3MX+oq26pHPL7gOkcdaqB98xskAUQG7cnNNyStP9aRqlI4dz0IlBzNSCSqJxF1zsG8dgLvnBfy0VIyQH98cOwwE6W838tfosWLianm8y8Yy68LTexjSA7mHJw360BmCcUuj5kBA8W7Ldv2MiSj+UU+P9Sh40/hYKmo3b9ZPGzaGdc1ilv5xXWCOX/YXkfx/95DwIGk6PsSosE9Aj+0yo8Pofngc+f7hxd0l/Xkhn0Nfi6Lph2qAcE/tIkd9HLZRenUtGl5+YC4VEvaLOG1LGmPvOBdz+xFSAadQF/9AD6Au959f4Y+mxso8gcMEvjvR0Zf9A12AaqG1b7B9GipQwA+u4AqRmWx299YNF0FFiTpP80pDNIwNIvHywM0BidUOVcQ4KblSPpLT3ieKoSZt6dy/9MUvHPOuJYP2Te6GdvdGH2QKvlY5OuWNkOw7ba/VqpVxBhy0fFPVLu1p0/wCEWVGemz8A7BNb1g+YBjaJuLIIADIcZjSDO6LtpqFwkKJcEremQvsb1fPU1+EEvQtxbDfPA1ReKt8ri2DdCDy/khwNb+4rP4q+mmfIrFXHGurYNyjP6CjHrIMZlHEDBkSx56QhOEexWmFO93RF+vEExk53EHT3I0V15UoV99Cn6FAX6dgCDfhNwO2CwRFSPlGGmovUSWLeq0vJxU7e6J4CmKDZr+6JsxBpJ+YpWMS+2NOMxH3QAyp6u02VsQFAH/tauW/rKuMhNw8OWUvLb1MSFAra3xr7BJUsie1/ZqY/AxM9KtsrBRqFjUCRs9ez3pnF9PeFEllRg7qYLFC+lFQhRYSKJXcd1md1+v7hJ8io3MCexJKDcKUdH6jtQcEP0SfTceTC+Y7OH9p72stKud/DhoTjF65uxkTAG9i+f2KDaFvhCW+BqAcCK9NoM01T2VffFUwa4KgqBbkidmG6McwZqG1FM0gTKOVoZAOvSxsodOuGqbicFO0KkqfV3bb2LfoqFrDOWpfS8EtXPltr0lgh9m/hrB7EQvpdsA72xZ829myAuwz5rUP3LdH0D+dwJpYfRGohUK45DmBf1BWGtIo2Gd/smoByEov4/24rBEL9JSFE5Hmr6erPFbTHsRai5gaWP+4wvEP9m0y95IWrn5Lbjg+eESbEm5TxJYnPua4luA4b0zTYswZNSFyP8W5srw1hHMalpPDM5skACQNSLqC8p8qeXJkIU0L92xkFFA8IonsyjyxbQwrFlDoo2/ZfwZYPj5W0XPrPY5Boe3rWZEdPwx8MfA/+YB/AkhbbkUWj+08rgEOrgjzmT9DiZ+ZuTGdIcgohFt0qkIHsqlXlYj2jinpcI7JNLP2174/zOSZRZWRDYGm1YEktYgkvXbAtClSVeROlFRwNYpI4PVU2vf/1hPh5w9WRsR3QIoXOpWGemdwmyJbpS6Vst20D+xMKkuO13CdIQbgHC1vZK14ZS9ztttWf3nnw55DZ2lju1o1R/x8ZImuHBhZZzhWIzvSIDAR2Bc/edP85+3/xYSj49lVYnjrhz+mPfO2jkqwyLSB9LKqpLORjwqHVgFxBp6hy5Xp/bK3H/uhQ13PalFzXciy9rLXLgTeyp2JukdtHU6Cw3oEIwYl+8PJ49Xra7+8yOZ9Pd6Gpxx9+r3BRwqPn1wcUcIIt5Ev1fXMlvGjVgYNz6A7Krjf8waGMloOLGd1PURtKKnAaG+8C3l0d9GNCuL7/rQULbAzbiK7IbZCaIUVd0h8tnFLbz/PDf5b7dkVscYYczN3NjAVnVTxqFTVfxMrLxYealy7kRaAgkoxyUPfNmws8InuNrs7Y93Z3On8tw5YB5ri02cFyt0CPH9VAAnS1zKZfjAApNIdNMHL7rocCtFb7OwZ3jRh6YmB/eO2mOA+MiBpqC0+FF6Csf9aTJRKkTZz8v2lF/mtxJjRqg5IJoCJ9maGqwlgYW+IBEQ6nyRy9jyPkwEmiT+h+yBU9jIKBn+l/arZSGke1VTq0XL7j0jxB3tDhg0B7WTKQhVdX3q2guLbus6IrEwr1753iJKDi2Y6q50EwrQ3jVFZSFA/Zj3lPHBAcfc8pNWyWfueEcJtVL3EOoGybE2gHszL0BAZ3lwm+p7cDcbF9yGdJdTat1FsZXSUVNGwxJpA1zOpmQuCpb7ZCf2SDHQICFKLMqeUvaxCpqbiVEjxmsVosW9p4eWV5yOPS8VZResDY8uGU5qsJPY8bs/AnfLxS7n25Jc4kCLneaQDpHXIMvBvCfOfIe+Cm79rT/UlCBr7Obwf8FFD9C8vo98u98aZzfWRLYfE+ZWUYAHvfzqnhet5CYLeeuwR5CH/khJfwz8PzdQYaezA2oktuYntr8lNH8civlDwR8K/lDwf4eCuXxB6fp2mbMz6Plpa4b1KMvDG4mfCK+nJMz/W6Pu8SZavsZ6bOjnhcHvZrXCmICk1Xs1D34VdNv6lEwvG1L4Zj+dqucpGmlkdunG/9YzYhikUZoEWmeddGsraOVn24m1B4N++K89BZRzFmuW0kzS3rWbl5y1W584swpNzc3J8B+W37dIyzqxSpeAzDoibils4BhSEsg/iTtfu4jVihABYv+Bix6bdA4MOsi03OtqaYG3GerQKmiWbMQCZ29f2dmK6OODkhQP1t3zIMOjvC2FNSV8Xm6OI9hT2b6y7jLgkrx79p+bkpDdDVQ1HW2gWx9Cygm0BS5fiLwxCeWSqOrr8WbyWCB280PfPGFpn3QFY14GNUKlnTjiCMhBvXAlaxCMXd7GRZh0Em7RuLC/N8splCTrYqhqM0U6meY1m2tY1UVXHLJH9r42ZCJsQJJ2NukQcoQcr6U4SA+GAEEtvI8bvnEo1F7CC4IVCBYnGRM8M8FdrD5ENnfgVjtUiGUVyKxSHP8Xd/lrW+TDpXb0ajsfJY/50je4dc8kWpOO1sxe+SY4Xn6HaDvC+tn6dT48nDaefDHDa3KwiP9Pijh67yBbcPjTzXLNYNVN4yHa00OyPXhpkomJRmhq0LoaGYqUQ+HtydrXKOG+K7D5yt/FtMvfdbERV16ymVegHT9crfOw1yXoFt6at5sVxnbZtVSuuMfxfOITwyIvrDJCgTlPgKStfBpOV4vzN1/Wu/XHpqmKHEsyqa6JG0E3ZjO451NMmgpHEuIiucEoQqH+5RVATRY1cOR9+RWeBYkSAJvrvuziMsDVfnn7PqIWfvOVr+pgxbhj1F08VUwEOXTuRjJwmhMlxHwfXXWzwaOjxk1pffj9wTeNavqr1R4/FhtkTFWjZEAuKfz+Xj2X6zEfh8enpEOq5vYzx4lFn2p9z9bRj5NUubWp0C6G5N+Kwb7rUklzhwfnm00eJixtvuGMzcM0UQyCRxvRxmodqgyfD2Y16OfbJjh2utP9GdjIkwPz8AVfUEjmTshsGZ4iBjsME1IT9vCbB/ahviRn63oS8yoVcO3JUk4evvDipsODbjzpk7bEs7uRt9tffdy0LNqDvv3ZlGyLTb8jMNpcMSC5Wp+Dobzptxx2MMT0D894odeJ7dywC7SrS7m+A8qC2vKggBsJJEMeJwr/PTtWeTcjkB08XNLGq5TD8icjyAy0phcXXLjQWjP3/iSJCTlGgto8FOs+NQbCWDFRQv7CgPEolvYvpqVxdBxXuMNVzgDoscfsxVHp4Sphlk7W02zImLJ/+rLY/qrILsOcwjjHaQcZF3r5K6X8L2tq/UWWXo46zqaZ1KeNEWirmjTdpXxCIb7Y2RzhLxmcAHigdoQAXZf8s70Erxsy5mBB15xxfIQC33+gqB5yIcmDTzJcIQ3g/GIW9ZcI5CRVT0I1QS+6k9ObCR9ODbV4hsDHtouR/nC0SuKNGIIzJ2YPYFl1b3Q3NAqMfUn6Png4pm6Hkr1r+a7VfP66oRWuaf9Ae2chtdiZzySkn2WxU4MqnXFva7xfAoAGPi1UuB1zU3IO+B9dJcch5KqhsAvjSVmEm3UEdc2sL3rnpM50dKFhF/xLbjxineu57rpNFjAuqlO6upmhtw7BdxfoT7CMCdcVB2HkBWdck/XIJq1onTcdOV9624KIo7jit8Gzi+tncya3zDi0MnCcHEwYucHXNfB1F05iT/KULtwtMOY0UAUL9PIh+AZqLy80EnIyMNfoP04Hp/fS6+g3eAc66PEshKQp06GgzEvQY25VVjuj33Sb35R4GHR0rDdr7i/3F4Fp4+NMVZJLXvyNXJq4FHpTWBiMQr+1y4+r2cGtMxpmxd7VOwvjQbk86QdALZkVnA/DNdRw9puPU1YXu2yrAwKTJM0A43xgNXnEGef3prvgswTwY0s4YDCqgVSqdQG+eFXh8nQ2UfL3sInXh0/6+3UKHb4M9MI95rbptwTCyrAELiJ7B736ntzfg65hZPpdy8D1XgqeC2rbb1mAJC3R88EwLPA0KrG5cM5SCB8eO0u4lW0zBtrH8/E2rduzfZ1qBcOEFSPnYONfOXLRf6MXpaDkbHb2FtF95yRAO6v7KD5GPFi0zoYN5/FLCGW9wTWf5kR8ELHFy1NI+cywA53pykyJJ9+J2kzC5l7w5vmH+8j1d7whx7SUKuk7uuVL5bLcvLuCcWOKJt/Xq0MX31d6jT1OK0NivFYVF0m/IrIkUxAIbUk6rfvBj5N3EsOqWYHjXBg+RkhKHr/01ymux7K6jzvjHQLkAsyfOwFyszC/htaqEo2GmzWQYw3wDJZLeabb+LmSAG2YZ4AX49zXO0ERXZEfzaBIYM3WWntu12IjKYcbYmqi16krOIJxSosYOr2nB+JnHlBewMjJgZYCmBWiDbh21nzp4qkP8A4DBei6EOC3CO2abmoF+irmV2dvNHw9KOfzuq6qyuonhfVN23QnmNNVovo3pl3tbBvWi+rf3xQW/ZhE++bSSfVG1SpDl//K+6SKbD7s4vkJuOe9YLjovlMcNO0ivfIi3XFT8Nw13JiTYsX4rujd4cwUPTe1zPihaAedGww/v0O5Hik7nRRoNmooXx0wryaZpb2bIPlXEtevdMthx8nzsAbd5r+dfhIxINIcEwZuhg8sNGTxbX5Sz36yvlNVVlKMTBy7mlt2oi1wfQfCrVpw7qvZiEVklyZRu5V7qLOljOkYwCd/qp2tSsbdKriY7BY5LFlyx8AToPr800m6gBOxwuZC+VtRQj+qUQbFBaunYtJB2lwQ3LSu4jFwtSpJV6WSGR97mR5zamgGUd6Wn9TFyM30b7NMcyVIkzcrcKzGSL9i9eRgP0QIqtATK3Rolkv4Rk9e+2ZVGrqheRuMeoQ22n84sbtsNdiwXL+05j0WPIUpwQDBjRTkhKcqX3WpPHtIJrgu6bZumQXidrIz+qfUEuToqoWjmA1LJJSUNAFqymF4mZVeOOMkejWSVYImOfYrBtifz52LeKvokwxpkwjay5AAbv316uapXBo1jztQ6pxkPr5NF5qBdB3Q04MGrI5OegwXSkeVmmJoFaf+jRTj6v2izGTDCqLNNS599gCxtoWe0uBOEyw7BAwzrR4VjhkjHy8XANoxk576NaTxXHodImyc35k5exTEG1hE729n2CqjVukAtOHm35OiV1S3JjPfkA/KYXupVNU/FqvdapP8P3wroZ3BHryPhbdKASMtf37K+KFRr4bNHiCXOgPUtgXlfr45Y2rxARJyze/xhbHUia+teaGKiU8ItVfXE6bIH0+s7xlfnnWXvA5rLTIwkCl1YZoo7qEeRbRIe+e1ypKzrHjyKUz4BYKAQ+3GCim7WLdTnaDVXar25focfXBHJkbv7t/4QKzJ/2LQ3DW6JYSvm4A/kMj/FmL6OiHOHGqeBzSgvx3uQWHXTrJwaEaSWUP54EwA0EI6G2kn93t9G/ZnqrwvJ86S8RTbwJ9PsCn/GhD5FCVkUf4RPBCB5Y/aJH6LfHN+dxHFB4SPyepihGqSWLcvZXGsPjueLydLHqDRXltTfSR/18EtZcrlx4ndOabdExi7p2NdkcLSkKCw7jGNrxczhXPNN2trj2yMqYuY2JVT2DWqyuMx5xt7c6ad4lr96Q8c08sb82vpdT1J0lJJJVcR1sg+keXB/MTPCx8vVB2I0lLGdyhtrY8dBNFuAqufMkIdlKU6hdlIwxlrzMqkiUbU6gLuktnLdJu2N0nBMi2x9nonfi2iZzUzQv887s2JhEhctPQpUHhD3U6lC0GL/zH9e9S7IcBFQK83L4dHtRAm1SNbdL/Rb6XyqG5JHLtJKk5sKaSOdoeY7pDBOTHBy58zdae09YnCK3Y6SnI59OBm/se144NlJRE3pLacUhcjCa0n8aNM0WJ6as43Jq3ZxEfTc2aLEhEWFBbTQQJ5sWJvROheJkxaw92hpPePO+PgZdKKV5MHUq1J288VYCm3YT/HYEveOY9/jx27mDUXMiDpSugLnZlWyFzfPSge99TUF1u5cBHVU2DBcf5R09syyuff+4Cqn1KYk/Y/Zdcy6NJBUT93QDmK4aVhMRSxMvtq5hWW0SDIqUVvU+zHsnKnWuOJ1iDvjSC/zWuTk90be+GjZHmSWZ1EsrAAi6HPhgAB7YoND/vDdyjbOzwIhvuZm3R1ZwDFhtiz+j/bZM115l6MuRccGYJFt0twaGoR3vMQFv2eGW7QNKvRK+fRK2XKmhyQZ8XbT9ErtuZHgdUCuXTUA5THc6Y9Tk7XBfdl8UUB6Eqxu+fqOhcPFM6TBbcGSt61gmbT0bOsqCgh+p61JdEgBjZY3NnQPYjWsEycyMqn7zINaD3ULFvim/Vo89sq9PIm9F3AYGCU1c4WZ/H9CEa4XXf2bmCtrj/aQk5Hk1YUmuDR7DzpXEvdyvpXbPopwQaq4fBiY3MTw3wfhvJCtTBAZ5bQIK2t6WfQXn2keQHUF4IdlKINGPPdajBqJ/qTlsLrCccOPs00CfI4H39gVn1CMh3WGSQgvhzuQedeR7+N1wces/kpG683MxW3Q3B/fRo0JLJ64/cW3r/3NrzBc/Vnd7I77lVVPE0dn3mSP1q1YoAUkXY9vP6xfg8wr7qLBd78J1Vhhl9wXup71IwLGAdFJvLg+yyFt1m7w0IsLIhv0+Tvtt/fCn0QsqmG8Hg0xGSHPpI7xkteEMJFaLkEJV+y/lAXV+nktmoW4gwVKsy05CCK5GhpJ1HHlz3OwTmpGxaL0LcEA+jZLOloCDBL39zp5wbuwq8un7N0cMtLALMAbdDYa+/q57RUVRPuJv/6GzY2s6D2KWzWQXxPUusPBWVZE1EhQKX+EkIi8hycUFwUHywEnsIpG82X8UIMr8h6/p5t6TnlhJj5T/0WLvG1GgfexeYSawP7Y+NvOlflb371TLkqJZB8bdZ+Fw3rx0f2Nlh/ImM2GFNvNGfHWhtfOdXP0uVfd8YZrDvPPWe99ryXCxAxyHCtXbEws6uJ1inHvXBNLMJtWlVvr9lWl3213Y6wE2D9pbawkIhP8Ps+++Z/AFBLAwQUAAIACABus2hJnHZQHl8AAABqAAAAGwAAAHVuaXZlcnNhbC91bml2ZXJzYWwucG5nLnhtbLOxr8jNUShLLSrOzM+zVTLUM1Cyt+PlsikoSi3LTC1XqACKGehZmBqAgJJCpa2SiaEehAfklmemlGTYKpkbGukZmhtbGhoDxTJSM9MzSmyVTI1N9IACJsYmFkr6QCMBUEsBAgAAFAACAAgAO5RXRyO0Tvv7AgAAsAgAABQAAAAAAAAAAQAAAAAAAAAAAHVuaXZlcnNhbC9wbGF5ZXIueG1sUEsBAgAAFAACAAgAbbNoSYOxqF2mNAAAlk4AABcAAAAAAAAAAAAAAAAALQMAAHVuaXZlcnNhbC91bml2ZXJzYWwucG5nUEsBAgAAFAACAAgAbrNoSZx2UB5fAAAAagAAABsAAAAAAAAAAQAAAAAACDgAAHVuaXZlcnNhbC91bml2ZXJzYWwucG5nLnhtbFBLBQYAAAAAAwADANAAAACgOAAAAAA="/>
  <p:tag name="ISPRING_ULTRA_SCORM_SLIDE_COUNT" val="1"/>
  <p:tag name="ISPRING_UUID" val="{7625C0A8-A42F-45A2-9166-9F13CAC0A6E8}"/>
  <p:tag name="ISPRING_RESOURCE_FOLDER" val="G:\Work\Ранхигс\Онлайн-курсы_планы_программы\Lection_36ч_6-11к_т6\"/>
  <p:tag name="ISPRING_PRESENTATION_PATH" val="G:\Work\Ранхигс\Онлайн-курсы_планы_программы\Lection_36ч_6-11к_т6.pptx"/>
  <p:tag name="ISPRING_SCREEN_RECS_UPDATED" val="G:\Work\Ранхигс\Онлайн-курсы_планы_программы\Lection_36ч_6-11к_т6\"/>
  <p:tag name="ISPRING_PRESENTATION_INFO_2" val="&lt;?xml version=&quot;1.0&quot; encoding=&quot;UTF-8&quot; standalone=&quot;no&quot; ?&gt;&#10;&lt;presentation2&gt;&#10;&#10;  &lt;slides&gt;&#10;    &lt;slide id=&quot;{6E94E0DC-0408-4613-9A27-00198717728F}&quot; pptId=&quot;258&quot;/&gt;&#10;    &lt;slide id=&quot;{60A7DB5F-815B-4146-AFEE-C11B7CEEBA19}&quot; pptId=&quot;259&quot;/&gt;&#10;    &lt;slide id=&quot;{9D48B418-D3C9-4246-84EB-5D21627A3992}&quot; pptId=&quot;348&quot;/&gt;&#10;    &lt;slide id=&quot;{32960286-E116-4314-87EA-C665A962B542}&quot; pptId=&quot;349&quot;/&gt;&#10;    &lt;slide id=&quot;{8FA53E93-6E10-4FB0-82EC-949E672719C2}&quot; pptId=&quot;350&quot;/&gt;&#10;    &lt;slide id=&quot;{94777676-ED27-4F2A-8D3F-DBAA20CE1079}&quot; pptId=&quot;351&quot;/&gt;&#10;    &lt;slide id=&quot;{93EB1168-5AD8-4784-903A-FC4835756306}&quot; pptId=&quot;352&quot;/&gt;&#10;    &lt;slide id=&quot;{0FD894D0-B973-4E5F-8350-DD0C121466E5}&quot; pptId=&quot;361&quot;/&gt;&#10;    &lt;slide id=&quot;{92AFD28B-DE2E-406E-85BB-06FF2CB320AF}&quot; pptId=&quot;353&quot;/&gt;&#10;    &lt;slide id=&quot;{272C3E7D-1769-403B-8870-4E1881B90013}&quot; pptId=&quot;354&quot;/&gt;&#10;    &lt;slide id=&quot;{BE5DA9F1-1730-41F0-B99D-105BE9B1F082}&quot; pptId=&quot;355&quot;/&gt;&#10;    &lt;slide id=&quot;{B2E4E301-946A-4DF4-9B7B-BA3FEF48D299}&quot; pptId=&quot;356&quot;/&gt;&#10;    &lt;slide id=&quot;{1E6E9682-80EE-46CA-8064-1CA3E01F4E51}&quot; pptId=&quot;360&quot;/&gt;&#10;    &lt;slide id=&quot;{639B098C-8FB7-4234-B237-B6DD9BE60758}&quot; pptId=&quot;364&quot;/&gt;&#10;    &lt;slide id=&quot;{327B0562-C65F-4550-A497-6AB3DC0D9822}&quot; pptId=&quot;347&quot;/&gt;&#10;    &lt;slide id=&quot;{2374746F-2979-4B1A-A4ED-563F3181B286}&quot; pptId=&quot;367&quot;/&gt;&#10;    &lt;slide id=&quot;{7A92F55A-CEE0-455A-BD24-5F0020EFE6FF}&quot; pptId=&quot;366&quot;/&gt;&#10;    &lt;slide id=&quot;{4B9620D4-DB16-4935-8205-7FE191EF39EA}&quot; pptId=&quot;365&quot;/&gt;&#10;    &lt;slide id=&quot;{636AAAA6-D726-4708-A98D-6047D92DD31B}&quot; pptId=&quot;363&quot;/&gt;&#10;    &lt;slide id=&quot;{A6AEF57B-F436-4EBC-82C9-4CEB2A9E2834}&quot; pptId=&quot;346&quot;/&gt;&#10;    &lt;slide id=&quot;{FFFD99E5-BA82-481A-8C74-AFB64BB18BC3}&quot; pptId=&quot;312&quot;/&gt;&#10;  &lt;/slides&gt;&#10;&#10;  &lt;narration&gt;&#10;    &lt;audioTracks&gt;&#10;      &lt;audioTrack muted=&quot;false&quot; name=&quot;Аудио 1&quot; resource=&quot;cd44ffee&quot; slideId=&quot;{6E94E0DC-0408-4613-9A27-00198717728F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&quot; resource=&quot;e31a2958&quot; slideId=&quot;{60A7DB5F-815B-4146-AFEE-C11B7CEEBA19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3&quot; resource=&quot;279e4d20&quot; slideId=&quot;{9D48B418-D3C9-4246-84EB-5D21627A399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4&quot; resource=&quot;31c4279e&quot; slideId=&quot;{32960286-E116-4314-87EA-C665A962B54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5&quot; resource=&quot;02a53b19&quot; slideId=&quot;{8FA53E93-6E10-4FB0-82EC-949E672719C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6&quot; resource=&quot;df021357&quot; slideId=&quot;{94777676-ED27-4F2A-8D3F-DBAA20CE1079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7&quot; resource=&quot;bdc8e337&quot; slideId=&quot;{93EB1168-5AD8-4784-903A-FC4835756306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8&quot; resource=&quot;3c8a4e6f&quot; slideId=&quot;{0FD894D0-B973-4E5F-8350-DD0C121466E5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9&quot; resource=&quot;79baa5b8&quot; slideId=&quot;{92AFD28B-DE2E-406E-85BB-06FF2CB320AF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0&quot; resource=&quot;f6651249&quot; slideId=&quot;{272C3E7D-1769-403B-8870-4E1881B90013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1&quot; resource=&quot;2a0e1154&quot; slideId=&quot;{BE5DA9F1-1730-41F0-B99D-105BE9B1F08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2&quot; resource=&quot;892d8cd0&quot; slideId=&quot;{B2E4E301-946A-4DF4-9B7B-BA3FEF48D299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3&quot; resource=&quot;a39803ac&quot; slideId=&quot;{1E6E9682-80EE-46CA-8064-1CA3E01F4E51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4&quot; resource=&quot;869250e0&quot; slideId=&quot;{639B098C-8FB7-4234-B237-B6DD9BE60758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5&quot; resource=&quot;7592bb2c&quot; slideId=&quot;{327B0562-C65F-4550-A497-6AB3DC0D982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6&quot; resource=&quot;9d9ecfc4&quot; slideId=&quot;{2374746F-2979-4B1A-A4ED-563F3181B286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7&quot; resource=&quot;b0bcf469&quot; slideId=&quot;{7A92F55A-CEE0-455A-BD24-5F0020EFE6FF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8&quot; resource=&quot;8918797b&quot; slideId=&quot;{7A92F55A-CEE0-455A-BD24-5F0020EFE6FF}&quot; startTime=&quot;107155&quot; stepIndex=&quot;0&quot; volume=&quot;1&quot;&gt;&#10;        &lt;audio channels=&quot;2&quot; format=&quot;s16&quot; sampleRate=&quot;44100&quot;/&gt;&#10;      &lt;/audioTrack&gt;&#10;      &lt;audioTrack muted=&quot;false&quot; name=&quot;Аудио 19&quot; resource=&quot;711a23df&quot; slideId=&quot;{7A92F55A-CEE0-455A-BD24-5F0020EFE6FF}&quot; startTime=&quot;173829&quot; stepIndex=&quot;0&quot; volume=&quot;1&quot;&gt;&#10;        &lt;audio channels=&quot;2&quot; format=&quot;s16&quot; sampleRate=&quot;44100&quot;/&gt;&#10;      &lt;/audioTrack&gt;&#10;      &lt;audioTrack muted=&quot;false&quot; name=&quot;Аудио 20&quot; resource=&quot;2537216c&quot; slideId=&quot;{4B9620D4-DB16-4935-8205-7FE191EF39EA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1&quot; resource=&quot;dde32d68&quot; slideId=&quot;{636AAAA6-D726-4708-A98D-6047D92DD31B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2&quot; resource=&quot;fddf6cad&quot; slideId=&quot;{A6AEF57B-F436-4EBC-82C9-4CEB2A9E2834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3&quot; resource=&quot;075a58c0&quot; slideId=&quot;{FFFD99E5-BA82-481A-8C74-AFB64BB18BC3}&quot; startTime=&quot;0&quot; stepIndex=&quot;0&quot; volume=&quot;1&quot;&gt;&#10;        &lt;audio channels=&quot;2&quot; format=&quot;s16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ction_36ч_1к_т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GENSWF_ADVANCE_TIME" val="20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GENSWF_ADVANCE_TIME" val="20.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GENSWF_ADVANCE_TIME" val="20.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GENSWF_ADVANCE_TIME" val="20.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GENSWF_ADVANCE_TIME" val="20.0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14224</TotalTime>
  <Words>576</Words>
  <Application>Microsoft Office PowerPoint</Application>
  <PresentationFormat>Широкоэкранный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Затмение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Lection_36ч_1к_т6</dc:title>
  <dc:creator>STOCK</dc:creator>
  <cp:lastModifiedBy>Мельников Александр Анатольевич</cp:lastModifiedBy>
  <cp:revision>1065</cp:revision>
  <dcterms:created xsi:type="dcterms:W3CDTF">2016-11-11T09:17:47Z</dcterms:created>
  <dcterms:modified xsi:type="dcterms:W3CDTF">2019-04-01T11:25:25Z</dcterms:modified>
</cp:coreProperties>
</file>