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0" r:id="rId2"/>
    <p:sldMasterId id="2147483712" r:id="rId3"/>
  </p:sldMasterIdLst>
  <p:notesMasterIdLst>
    <p:notesMasterId r:id="rId12"/>
  </p:notesMasterIdLst>
  <p:handoutMasterIdLst>
    <p:handoutMasterId r:id="rId13"/>
  </p:handoutMasterIdLst>
  <p:sldIdLst>
    <p:sldId id="315" r:id="rId4"/>
    <p:sldId id="376" r:id="rId5"/>
    <p:sldId id="397" r:id="rId6"/>
    <p:sldId id="398" r:id="rId7"/>
    <p:sldId id="401" r:id="rId8"/>
    <p:sldId id="402" r:id="rId9"/>
    <p:sldId id="403" r:id="rId10"/>
    <p:sldId id="3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8552461-2914-422B-BE86-41176AA37A5C}">
          <p14:sldIdLst>
            <p14:sldId id="315"/>
            <p14:sldId id="376"/>
            <p14:sldId id="397"/>
            <p14:sldId id="398"/>
            <p14:sldId id="401"/>
            <p14:sldId id="402"/>
            <p14:sldId id="403"/>
            <p14:sldId id="368"/>
          </p14:sldIdLst>
        </p14:section>
      </p14:sectionLst>
    </p:ext>
    <p:ext uri="{EFAFB233-063F-42B5-8137-9DF3F51BA10A}">
      <p15:sldGuideLst xmlns=""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B9D"/>
    <a:srgbClr val="A53010"/>
    <a:srgbClr val="AB2400"/>
    <a:srgbClr val="766F54"/>
    <a:srgbClr val="AA9063"/>
    <a:srgbClr val="CEFF0F"/>
    <a:srgbClr val="FDFF46"/>
    <a:srgbClr val="FFFFDB"/>
    <a:srgbClr val="9CD105"/>
    <a:srgbClr val="E8D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9699" autoAdjust="0"/>
  </p:normalViewPr>
  <p:slideViewPr>
    <p:cSldViewPr snapToGrid="0">
      <p:cViewPr varScale="1">
        <p:scale>
          <a:sx n="70" d="100"/>
          <a:sy n="70" d="100"/>
        </p:scale>
        <p:origin x="-77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17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 SlideGO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552" y="4731221"/>
            <a:ext cx="7992888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552" y="3231036"/>
            <a:ext cx="7992888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>
          <a:xfrm>
            <a:off x="179512" y="6517595"/>
            <a:ext cx="1954088" cy="33265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17595"/>
            <a:ext cx="4896544" cy="332656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17595"/>
            <a:ext cx="1954088" cy="332656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F9C06F53-E660-46BF-A798-96ADBFCEFFC0}" type="slidenum">
              <a:rPr lang="ru-RU" smtClean="0">
                <a:solidFill>
                  <a:srgbClr val="262626"/>
                </a:solidFill>
              </a:rPr>
              <a:pPr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551F-C30F-4949-947A-9B9B1773DF09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6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132-90BB-4AFB-B465-CBF6D166FF94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9EE-FF85-4692-B431-E3CF1FBE1237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9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1E3A-6CD5-4DD5-B658-EBE1CF7EB03F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1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233B-EB2F-4A8E-924B-7CCE506BCF17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4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1CDC-8357-466E-8FF1-62FE2A0ACFE3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0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8CDC-02CC-4AFD-BCD3-F56F6FDC4247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0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434C-C8D0-4CBF-8B33-71880D088E72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6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3258-285F-41C2-ACE3-9FE1EF96B585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E50-00BE-4496-A194-F124DA075D46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 SlideGO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49896"/>
            <a:ext cx="8712968" cy="418059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 Вашего слайда	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525344"/>
            <a:ext cx="2133600" cy="33265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25344"/>
            <a:ext cx="4896544" cy="332656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3265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F9C06F53-E660-46BF-A798-96ADBFCEFFC0}" type="slidenum">
              <a:rPr lang="ru-RU" smtClean="0">
                <a:solidFill>
                  <a:srgbClr val="262626"/>
                </a:solidFill>
              </a:rPr>
              <a:pPr algn="r"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251520" y="568712"/>
            <a:ext cx="8712968" cy="35002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Просто замените этот текст собственным</a:t>
            </a:r>
          </a:p>
        </p:txBody>
      </p:sp>
    </p:spTree>
    <p:extLst>
      <p:ext uri="{BB962C8B-B14F-4D97-AF65-F5344CB8AC3E}">
        <p14:creationId xmlns:p14="http://schemas.microsoft.com/office/powerpoint/2010/main" val="10554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7DFB-26F4-4E58-93DB-39406CDA74BF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 SlideGO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49896"/>
            <a:ext cx="8712968" cy="418059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 Вашего слайда	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251520" y="568712"/>
            <a:ext cx="8712968" cy="35002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Просто замените этот текст собственным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179512" y="6517595"/>
            <a:ext cx="1954088" cy="332656"/>
          </a:xfrm>
        </p:spPr>
        <p:txBody>
          <a:bodyPr/>
          <a:lstStyle>
            <a:lvl1pPr>
              <a:defRPr sz="1000"/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17595"/>
            <a:ext cx="4896544" cy="332656"/>
          </a:xfrm>
        </p:spPr>
        <p:txBody>
          <a:bodyPr/>
          <a:lstStyle>
            <a:lvl1pPr algn="ctr">
              <a:defRPr sz="1000"/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17595"/>
            <a:ext cx="1954088" cy="332656"/>
          </a:xfrm>
        </p:spPr>
        <p:txBody>
          <a:bodyPr/>
          <a:lstStyle>
            <a:lvl1pPr>
              <a:defRPr sz="1000"/>
            </a:lvl1pPr>
          </a:lstStyle>
          <a:p>
            <a:pPr algn="r"/>
            <a:fld id="{F9C06F53-E660-46BF-A798-96ADBFCEFFC0}" type="slidenum">
              <a:rPr lang="ru-RU" smtClean="0">
                <a:solidFill>
                  <a:srgbClr val="262626"/>
                </a:solidFill>
              </a:rPr>
              <a:pPr algn="r"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 SlideGO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179512" y="6517595"/>
            <a:ext cx="1954088" cy="332656"/>
          </a:xfrm>
        </p:spPr>
        <p:txBody>
          <a:bodyPr/>
          <a:lstStyle>
            <a:lvl1pPr>
              <a:defRPr sz="1000"/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23728" y="6517595"/>
            <a:ext cx="4896544" cy="332656"/>
          </a:xfrm>
        </p:spPr>
        <p:txBody>
          <a:bodyPr/>
          <a:lstStyle>
            <a:lvl1pPr>
              <a:defRPr sz="1000"/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17595"/>
            <a:ext cx="1954088" cy="332656"/>
          </a:xfrm>
        </p:spPr>
        <p:txBody>
          <a:bodyPr/>
          <a:lstStyle>
            <a:lvl1pPr>
              <a:defRPr sz="1000"/>
            </a:lvl1pPr>
          </a:lstStyle>
          <a:p>
            <a:pPr algn="r"/>
            <a:fld id="{F9C06F53-E660-46BF-A798-96ADBFCEFFC0}" type="slidenum">
              <a:rPr lang="ru-RU" smtClean="0">
                <a:solidFill>
                  <a:srgbClr val="262626"/>
                </a:solidFill>
              </a:rPr>
              <a:pPr algn="r"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F99D7-DF6A-4462-99AA-68AD8656DE96}" type="datetime1">
              <a:rPr lang="ru-RU" smtClean="0"/>
              <a:t>13.03.2019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59D4-9DBB-44A3-92AA-97D4FD7642E8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8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4182-F153-4FC3-B860-6692958931EF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6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206F2-1C4C-4DCA-B8AF-5DA0ABD4B4AB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D06EF73-9DB8-4763-865F-2F88181A4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0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FC4F-76B1-492D-93D2-B75E3DDC489F}" type="datetime1">
              <a:rPr lang="ru-RU" smtClean="0"/>
              <a:t>13.03.2019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Россельхознадзор</a:t>
            </a:r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3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179512" y="6517595"/>
            <a:ext cx="1954088" cy="33265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123728" y="6517595"/>
            <a:ext cx="4896544" cy="332656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517595"/>
            <a:ext cx="1954088" cy="33265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F9C06F53-E660-46BF-A798-96ADBFCEFFC0}" type="slidenum">
              <a:rPr lang="ru-RU" smtClean="0">
                <a:solidFill>
                  <a:srgbClr val="262626"/>
                </a:solidFill>
              </a:rPr>
              <a:pPr algn="r"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9144003" y="548680"/>
            <a:ext cx="252537" cy="1056117"/>
            <a:chOff x="9395353" y="2857496"/>
            <a:chExt cx="396551" cy="1785950"/>
          </a:xfrm>
          <a:effectLst/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8717869" y="3569411"/>
              <a:ext cx="1785950" cy="362120"/>
            </a:xfrm>
            <a:prstGeom prst="round2SameRect">
              <a:avLst>
                <a:gd name="adj1" fmla="val 19038"/>
                <a:gd name="adj2" fmla="val 0"/>
              </a:avLst>
            </a:prstGeom>
            <a:gradFill>
              <a:gsLst>
                <a:gs pos="0">
                  <a:srgbClr val="C00000"/>
                </a:gs>
                <a:gs pos="99000">
                  <a:srgbClr val="FF33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SLIDEGO.RU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395353" y="2857496"/>
              <a:ext cx="45719" cy="1785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08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A586-E9F9-48DC-ADC3-3E0832DE49B4}" type="datetimeFigureOut">
              <a:rPr lang="ru-RU" smtClean="0">
                <a:solidFill>
                  <a:srgbClr val="262626"/>
                </a:solidFill>
              </a:rPr>
              <a:pPr/>
              <a:t>13.03.2019</a:t>
            </a:fld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2626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algn="r"/>
            <a:fld id="{F9C06F53-E660-46BF-A798-96ADBFCEFFC0}" type="slidenum">
              <a:rPr lang="ru-RU" smtClean="0">
                <a:solidFill>
                  <a:srgbClr val="262626"/>
                </a:solidFill>
              </a:rPr>
              <a:pPr algn="r"/>
              <a:t>‹#›</a:t>
            </a:fld>
            <a:endParaRPr 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2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image" Target="../media/image16.pn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5" Type="http://schemas.openxmlformats.org/officeDocument/2006/relationships/image" Target="../media/image27.jpg"/><Relationship Id="rId10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ndow.edu.ru/" TargetMode="External"/><Relationship Id="rId3" Type="http://schemas.openxmlformats.org/officeDocument/2006/relationships/image" Target="../media/image18.gif"/><Relationship Id="rId7" Type="http://schemas.openxmlformats.org/officeDocument/2006/relationships/hyperlink" Target="http://www.search.ebscohost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edline.ru/" TargetMode="External"/><Relationship Id="rId11" Type="http://schemas.openxmlformats.org/officeDocument/2006/relationships/hyperlink" Target="http://www.doaj.org/" TargetMode="External"/><Relationship Id="rId5" Type="http://schemas.openxmlformats.org/officeDocument/2006/relationships/hyperlink" Target="http://www.elibrary.ru/" TargetMode="External"/><Relationship Id="rId10" Type="http://schemas.openxmlformats.org/officeDocument/2006/relationships/hyperlink" Target="http://www.plos.org/" TargetMode="External"/><Relationship Id="rId4" Type="http://schemas.openxmlformats.org/officeDocument/2006/relationships/hyperlink" Target="http://www.ncbi.nlm.nih.gov/" TargetMode="External"/><Relationship Id="rId9" Type="http://schemas.openxmlformats.org/officeDocument/2006/relationships/hyperlink" Target="http://www.cyberleninka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564" y="191589"/>
            <a:ext cx="8298872" cy="192815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Министерство здравоохранения Российской Федерации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Федеральное государственное бюджетное образовательное учреждение дополнительного профессионального образования «РОССИЙСКАЯ МЕДИЦИНСКАЯ АКАДЕМИЯ НЕПРЕРЫВНОГО ПРОФЕССИОНАЛЬНОГО ОБРАЗОВАНИЯ»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2396836"/>
            <a:ext cx="7200900" cy="353013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ru-RU" sz="20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Научная библиотека Академии</a:t>
            </a:r>
          </a:p>
          <a:p>
            <a:pPr algn="ctr">
              <a:spcBef>
                <a:spcPts val="0"/>
              </a:spcBef>
            </a:pPr>
            <a:r>
              <a:rPr lang="ru-RU" sz="1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Фонды и ресурсы 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</a:t>
            </a:r>
            <a:endParaRPr lang="ru-RU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										       А.Н. Субботин</a:t>
            </a:r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0026" y="5951914"/>
            <a:ext cx="654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Москва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2019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91" y="4161905"/>
            <a:ext cx="1810816" cy="13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2</a:t>
            </a:fld>
            <a:endParaRPr lang="ru-RU" dirty="0"/>
          </a:p>
        </p:txBody>
      </p:sp>
      <p:sp>
        <p:nvSpPr>
          <p:cNvPr id="441" name="Скругленный прямоугольник 440"/>
          <p:cNvSpPr/>
          <p:nvPr/>
        </p:nvSpPr>
        <p:spPr>
          <a:xfrm>
            <a:off x="1544957" y="1816857"/>
            <a:ext cx="6933737" cy="3932099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sz="2000" i="1" dirty="0" smtClean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Роль и место научной библиотеки в обеспечении всех видов деятельности Академии; </a:t>
            </a:r>
          </a:p>
          <a:p>
            <a:endParaRPr lang="ru-RU" sz="20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2.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Структура научной библиотеки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Академии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;</a:t>
            </a:r>
          </a:p>
          <a:p>
            <a:endParaRPr lang="ru-RU" sz="20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3.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Фонды и читальные залы научной библиотеки  </a:t>
            </a: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  Академии;</a:t>
            </a:r>
          </a:p>
          <a:p>
            <a:endParaRPr lang="ru-RU" sz="20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4. Электронные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ресурсы научной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библиотеки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  Академии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30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624110"/>
            <a:ext cx="7086600" cy="640445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Научная библиотека </a:t>
            </a:r>
            <a:r>
              <a:rPr lang="ru-RU" sz="2400" dirty="0"/>
              <a:t>Академии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936962" y="6168155"/>
            <a:ext cx="8108278" cy="628540"/>
            <a:chOff x="936962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936962" y="6168155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pic>
        <p:nvPicPr>
          <p:cNvPr id="11" name="Picture 5" descr="C:\Users\subbotinan\Pictures\Картинки\3d-figures1\figures_lost_looking_at_map_anim_500_clr_1560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8" y="1476373"/>
            <a:ext cx="1194874" cy="16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3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624110"/>
            <a:ext cx="7086600" cy="528798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Роль и место научной библиотеки</a:t>
            </a:r>
            <a:endParaRPr lang="ru-RU" sz="24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520150" y="1399591"/>
            <a:ext cx="6933737" cy="4715321"/>
            <a:chOff x="1520150" y="1865900"/>
            <a:chExt cx="6933737" cy="443637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1520150" y="1865900"/>
              <a:ext cx="6933737" cy="4436378"/>
            </a:xfrm>
            <a:prstGeom prst="roundRect">
              <a:avLst>
                <a:gd name="adj" fmla="val 65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Научная медицинская библиотека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является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структурным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подразделением Академии,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  центральным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хранилищем документов,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    депозитарием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ее изданий, диссертаций,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   защищенных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в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Академии</a:t>
              </a:r>
            </a:p>
            <a:p>
              <a:endParaRPr lang="ru-RU" sz="17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Библиотека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является </a:t>
              </a: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научной, медицинской, удовлетворяющей информационные потребности различных категорий пользователей, связанных с научными, образовательными, методологическими и лечебными видами её </a:t>
              </a:r>
              <a:r>
                <a:rPr lang="ru-RU" sz="17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деятельности</a:t>
              </a:r>
            </a:p>
            <a:p>
              <a:endParaRPr lang="ru-RU" sz="17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ru-RU" sz="17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Библиотека обеспечивает документами и информацией образовательный процесс и научно-исследовательскую деятельность, а также является центром распространения знаний, духовного и интеллектуального общения, культуры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762" y="1954971"/>
              <a:ext cx="1597743" cy="15002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9" y="1389185"/>
            <a:ext cx="1319143" cy="1081697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-7128244" y="1410747"/>
            <a:ext cx="6933737" cy="4699337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Основная цель Библиотеки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- создание современного уровня информационного обеспечения всех видов деятельности Академии, осуществление оперативного доступа пользователей к максимально широкому кругу информационных ресурсов с предоставлением разнообразного спектра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услуг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Основной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задачей Библиотеки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является:                    оперативное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 полное библиотечное и информационно-библиографическое обслуживание контингента Академии в соответствии с информационными запросами на основе свободного доступа к фондам и другим библиотечным ресурсам с использованием электронных информационных библиотечных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систем</a:t>
            </a:r>
          </a:p>
        </p:txBody>
      </p:sp>
    </p:spTree>
    <p:extLst>
      <p:ext uri="{BB962C8B-B14F-4D97-AF65-F5344CB8AC3E}">
        <p14:creationId xmlns:p14="http://schemas.microsoft.com/office/powerpoint/2010/main" val="30906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85573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78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278 L 0.94566 -0.002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73" y="2832516"/>
            <a:ext cx="6376490" cy="3588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4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624110"/>
            <a:ext cx="7086600" cy="528798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Структура научной библиотеки Академии</a:t>
            </a:r>
            <a:endParaRPr lang="ru-RU" sz="2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06138" y="1221189"/>
            <a:ext cx="6606366" cy="1374636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На сайте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Академии 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представлена следующая информация о Библиотеке: режим работы, контакты, объявления, новые поступления, списки подписных электронных ресурсов в открытом и тестовом доступе, а также другая справочная информация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7128243" y="1656078"/>
            <a:ext cx="6933737" cy="4443591"/>
            <a:chOff x="-7128243" y="1656078"/>
            <a:chExt cx="6933737" cy="4443591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7128243" y="1656078"/>
              <a:ext cx="6933737" cy="4443591"/>
            </a:xfrm>
            <a:prstGeom prst="roundRect">
              <a:avLst>
                <a:gd name="adj" fmla="val 65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Организационно в состав Библиотеки входят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:</a:t>
              </a:r>
            </a:p>
            <a:p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абонемент; 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читальный зал; 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фонды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, в том числе редких 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книг;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библиотечные ресурсы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.</a:t>
              </a:r>
            </a:p>
            <a:p>
              <a:endParaRPr lang="ru-RU" sz="16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Библиотека предоставляет обучающимся во временное пользование следующие виды учебных изданий: </a:t>
              </a:r>
              <a:endParaRPr lang="ru-RU" sz="16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endParaRPr lang="ru-RU" sz="16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печатные 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учебные 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издания; 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учебные издания на съемных 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носителях;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учебные 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издания, находящиеся в локальной сети </a:t>
              </a: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Академии;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accent1">
                      <a:lumMod val="75000"/>
                    </a:schemeClr>
                  </a:solidFill>
                </a:rPr>
                <a:t>учебные </a:t>
              </a:r>
              <a:r>
                <a:rPr lang="ru-RU" sz="1600" dirty="0">
                  <a:solidFill>
                    <a:schemeClr val="accent1">
                      <a:lumMod val="75000"/>
                    </a:schemeClr>
                  </a:solidFill>
                </a:rPr>
                <a:t>издания в электронных библиотечных системах сторонних организаций – держателей ресурсов, с которыми Академия имеет договорные отношения.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1595" y="2108713"/>
              <a:ext cx="2416730" cy="16111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" y="1266803"/>
            <a:ext cx="1389214" cy="13537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007220" y="4850780"/>
            <a:ext cx="2820572" cy="5464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4.07407E-6 L 0.84393 0.258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88" y="128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2.96296E-6 L 0.84149 -0.128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6" y="-64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22222E-6 L 0.95122 -0.0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5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subbotinan\Pictures\Материалы презентаций (библиотека)\Фото\20190304_16240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4" y="3748996"/>
            <a:ext cx="2477651" cy="185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subbotinan\Pictures\Материалы презентаций (библиотека)\Фото\субботник\IMG_143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92" y="3766389"/>
            <a:ext cx="2594514" cy="182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624110"/>
            <a:ext cx="7086600" cy="528798"/>
          </a:xfrm>
        </p:spPr>
        <p:txBody>
          <a:bodyPr>
            <a:noAutofit/>
          </a:bodyPr>
          <a:lstStyle/>
          <a:p>
            <a:r>
              <a:rPr lang="ru-RU" sz="2400" dirty="0" smtClean="0"/>
              <a:t>Фонды и читальные залы Библиотеки </a:t>
            </a:r>
            <a:endParaRPr lang="ru-RU" sz="2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20150" y="1433058"/>
            <a:ext cx="6933737" cy="2109907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Научный фонд Библиотеки составляет 317 426 единиц хранения. Учебная литература – 131 640; учебно-методическая – 53 385; научная – 98 041; справочная – 1 773. </a:t>
            </a:r>
          </a:p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В структуре фонда – диссертации, защищенные в Академии с 1935 года в количестве 3 498 экз., авторефераты кандидатских и докторских диссертаций</a:t>
            </a:r>
          </a:p>
        </p:txBody>
      </p:sp>
      <p:pic>
        <p:nvPicPr>
          <p:cNvPr id="33" name="Picture 3" descr="C:\Users\subbotinan\Pictures\Картинки\3d-figures1\looking_over_cheating_anim_500_clr_1003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" y="1272477"/>
            <a:ext cx="1509401" cy="13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ubbotinan\Pictures\Материалы презентаций (библиотека)\Фото\субботник\IMG_147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65" y="4125127"/>
            <a:ext cx="1465105" cy="219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subbotinan\Pictures\Материалы презентаций (библиотека)\Фото\субботник\IMG_1474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80" y="4125126"/>
            <a:ext cx="1465105" cy="2197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" name="Группа 1"/>
          <p:cNvGrpSpPr/>
          <p:nvPr/>
        </p:nvGrpSpPr>
        <p:grpSpPr>
          <a:xfrm>
            <a:off x="-7128243" y="1433058"/>
            <a:ext cx="6933737" cy="4443591"/>
            <a:chOff x="-7128243" y="1433058"/>
            <a:chExt cx="6933737" cy="444359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-7128243" y="1433058"/>
              <a:ext cx="6933737" cy="4443591"/>
              <a:chOff x="-7128243" y="1433058"/>
              <a:chExt cx="6933737" cy="4443591"/>
            </a:xfrm>
          </p:grpSpPr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-7128243" y="1433058"/>
                <a:ext cx="6933737" cy="4443591"/>
              </a:xfrm>
              <a:prstGeom prst="roundRect">
                <a:avLst>
                  <a:gd name="adj" fmla="val 652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sz="1550" b="1" dirty="0">
                    <a:solidFill>
                      <a:schemeClr val="accent1">
                        <a:lumMod val="75000"/>
                      </a:schemeClr>
                    </a:solidFill>
                  </a:rPr>
                  <a:t>Библиотека Академии располагается на двух территориях</a:t>
                </a:r>
                <a:r>
                  <a:rPr lang="ru-RU" sz="1600" dirty="0">
                    <a:solidFill>
                      <a:schemeClr val="accent1">
                        <a:lumMod val="75000"/>
                      </a:schemeClr>
                    </a:solidFill>
                  </a:rPr>
                  <a:t>: </a:t>
                </a:r>
              </a:p>
              <a:p>
                <a:pPr marL="3486150" lvl="7" indent="-285750"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3486150" lvl="7" indent="-285750"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улица </a:t>
                </a:r>
                <a:r>
                  <a:rPr lang="ru-RU" sz="1600" dirty="0">
                    <a:solidFill>
                      <a:schemeClr val="accent1">
                        <a:lumMod val="75000"/>
                      </a:schemeClr>
                    </a:solidFill>
                  </a:rPr>
                  <a:t>Беломорская, дом 19/38 (учебно-лабораторный корпус, первый этаж</a:t>
                </a:r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);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ru-RU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ru-RU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endParaRPr lang="ru-RU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Ленинградское </a:t>
                </a:r>
              </a:p>
              <a:p>
                <a:pPr lvl="1"/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шоссе</a:t>
                </a:r>
                <a:r>
                  <a:rPr lang="ru-RU" sz="1600" dirty="0">
                    <a:solidFill>
                      <a:schemeClr val="accent1">
                        <a:lumMod val="75000"/>
                      </a:schemeClr>
                    </a:solidFill>
                  </a:rPr>
                  <a:t>, дом 106 (общежитие, </a:t>
                </a: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цокольный </a:t>
                </a:r>
                <a:r>
                  <a:rPr lang="ru-RU" sz="1600" dirty="0">
                    <a:solidFill>
                      <a:schemeClr val="accent1">
                        <a:lumMod val="75000"/>
                      </a:schemeClr>
                    </a:solidFill>
                  </a:rPr>
                  <a:t>этаж</a:t>
                </a:r>
                <a:r>
                  <a:rPr lang="ru-RU" sz="16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).</a:t>
                </a:r>
                <a:endParaRPr lang="ru-RU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ru-RU" sz="16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ru-RU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056" name="Picture 8" descr="C:\Users\subbotinan\Pictures\Материалы презентаций (библиотека)\Фото\20190304_162352 (2)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894242" y="1906730"/>
                <a:ext cx="2957862" cy="22183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7" name="Picture 3" descr="C:\Users\subbotinan\Pictures\Материалы презентаций (библиотека)\Фото\Ленинградское 106\IMG_20190131_10551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10465" y="3453005"/>
              <a:ext cx="2963901" cy="2222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4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86337 0.18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60" y="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4.44444E-6 L 0.51458 -0.215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0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07407E-6 L 0.74393 -0.13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67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94444E-6 4.44444E-6 L 0.9743 -0.215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15" y="-107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4.07407E-6 L 1.19757 -0.13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78" y="-6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-3.7037E-7 L 0.95608 -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72" y="3652550"/>
            <a:ext cx="5335968" cy="30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08" y="1720920"/>
            <a:ext cx="5335968" cy="30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6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123" y="624110"/>
            <a:ext cx="7086600" cy="528798"/>
          </a:xfrm>
        </p:spPr>
        <p:txBody>
          <a:bodyPr>
            <a:noAutofit/>
          </a:bodyPr>
          <a:lstStyle/>
          <a:p>
            <a:r>
              <a:rPr lang="ru-RU" sz="2400" dirty="0" smtClean="0"/>
              <a:t>Электронные ресурсы Библиотеки </a:t>
            </a:r>
            <a:endParaRPr lang="ru-RU" sz="2400" dirty="0"/>
          </a:p>
        </p:txBody>
      </p:sp>
      <p:pic>
        <p:nvPicPr>
          <p:cNvPr id="17" name="Picture 2" descr="C:\Users\subbotinan\Pictures\Картинки\3d-figures1\desk_figure_workaholic_500_clr_1378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" y="1349278"/>
            <a:ext cx="1682192" cy="12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578825" y="1466511"/>
            <a:ext cx="6921325" cy="4699337"/>
            <a:chOff x="1578825" y="1466511"/>
            <a:chExt cx="6921325" cy="469933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273" y="3562415"/>
              <a:ext cx="2970519" cy="23199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626" y="1888322"/>
              <a:ext cx="2121144" cy="15908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Скругленный прямоугольник 22"/>
            <p:cNvSpPr/>
            <p:nvPr/>
          </p:nvSpPr>
          <p:spPr>
            <a:xfrm>
              <a:off x="1578825" y="1466511"/>
              <a:ext cx="6921325" cy="4699337"/>
            </a:xfrm>
            <a:prstGeom prst="roundRect">
              <a:avLst>
                <a:gd name="adj" fmla="val 65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Электронные библиотечные фонды Академии </a:t>
              </a:r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включают:</a:t>
              </a:r>
            </a:p>
            <a:p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ü"/>
              </a:pPr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Электронная </a:t>
              </a:r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библиотека Академии </a:t>
              </a:r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</a:t>
              </a: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   на </a:t>
              </a:r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базе Системы Автоматизации </a:t>
              </a:r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</a:t>
              </a: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    Библиотек </a:t>
              </a:r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– САБ «Ирбис</a:t>
              </a: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»;</a:t>
              </a:r>
            </a:p>
            <a:p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pPr marL="3486150" lvl="7" indent="-285750">
                <a:buFont typeface="Wingdings" pitchFamily="2" charset="2"/>
                <a:buChar char="ü"/>
              </a:pPr>
              <a:endPara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  <a:p>
              <a:pPr marL="3486150" lvl="7" indent="-285750">
                <a:buFont typeface="Wingdings" pitchFamily="2" charset="2"/>
                <a:buChar char="ü"/>
              </a:pP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Электронные </a:t>
              </a:r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библиотечные ресурсы сторонних организаций, которые предоставляют пользователям доступ к своим специализированным базам данных на договорной или свободной </a:t>
              </a:r>
              <a:r>
                <a:rPr lang="ru-RU" sz="1600" i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основе</a:t>
              </a:r>
              <a:r>
                <a:rPr lang="ru-RU" sz="1600" i="1" dirty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itchFamily="2" charset="2"/>
                <a:buChar char="ü"/>
              </a:pPr>
              <a:endPara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7128243" y="1466511"/>
            <a:ext cx="6933737" cy="4435599"/>
            <a:chOff x="-7128243" y="1433058"/>
            <a:chExt cx="6933737" cy="4435599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7128243" y="1433058"/>
              <a:ext cx="6933737" cy="4435599"/>
            </a:xfrm>
            <a:prstGeom prst="roundRect">
              <a:avLst>
                <a:gd name="adj" fmla="val 65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550" b="1" dirty="0" smtClean="0">
                  <a:solidFill>
                    <a:schemeClr val="accent1">
                      <a:lumMod val="75000"/>
                    </a:schemeClr>
                  </a:solidFill>
                </a:rPr>
                <a:t>Фонд </a:t>
              </a:r>
              <a:r>
                <a:rPr lang="ru-RU" sz="1550" b="1" dirty="0">
                  <a:solidFill>
                    <a:schemeClr val="accent1">
                      <a:lumMod val="75000"/>
                    </a:schemeClr>
                  </a:solidFill>
                </a:rPr>
                <a:t>электронной </a:t>
              </a:r>
              <a:endParaRPr lang="ru-RU" sz="1550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ru-RU" sz="155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550" b="1" dirty="0" smtClean="0">
                  <a:solidFill>
                    <a:schemeClr val="accent1">
                      <a:lumMod val="75000"/>
                    </a:schemeClr>
                  </a:solidFill>
                </a:rPr>
                <a:t>     Библиотеки Академии </a:t>
              </a:r>
            </a:p>
            <a:p>
              <a:r>
                <a:rPr lang="ru-RU" sz="155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550" b="1" dirty="0" smtClean="0">
                  <a:solidFill>
                    <a:schemeClr val="accent1">
                      <a:lumMod val="75000"/>
                    </a:schemeClr>
                  </a:solidFill>
                </a:rPr>
                <a:t>     включает </a:t>
              </a:r>
              <a:r>
                <a:rPr lang="ru-RU" sz="1550" b="1" dirty="0">
                  <a:solidFill>
                    <a:schemeClr val="accent1">
                      <a:lumMod val="75000"/>
                    </a:schemeClr>
                  </a:solidFill>
                </a:rPr>
                <a:t>в себя:</a:t>
              </a:r>
            </a:p>
            <a:p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электронный </a:t>
              </a:r>
              <a:r>
                <a:rPr lang="ru-RU" sz="1500" dirty="0">
                  <a:solidFill>
                    <a:schemeClr val="accent1">
                      <a:lumMod val="75000"/>
                    </a:schemeClr>
                  </a:solidFill>
                </a:rPr>
                <a:t>каталог (</a:t>
              </a: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алфавитный, </a:t>
              </a:r>
              <a:r>
                <a:rPr lang="ru-RU" sz="1500" dirty="0">
                  <a:solidFill>
                    <a:schemeClr val="accent1">
                      <a:lumMod val="75000"/>
                    </a:schemeClr>
                  </a:solidFill>
                </a:rPr>
                <a:t>предметный</a:t>
              </a: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, систематический</a:t>
              </a:r>
              <a:r>
                <a:rPr lang="ru-RU" sz="1500" dirty="0">
                  <a:solidFill>
                    <a:schemeClr val="accent1">
                      <a:lumMod val="75000"/>
                    </a:schemeClr>
                  </a:solidFill>
                </a:rPr>
                <a:t>), размещенный на сервере </a:t>
              </a: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Академии, </a:t>
              </a:r>
              <a:r>
                <a:rPr lang="ru-RU" sz="1500" dirty="0">
                  <a:solidFill>
                    <a:schemeClr val="accent1">
                      <a:lumMod val="75000"/>
                    </a:schemeClr>
                  </a:solidFill>
                </a:rPr>
                <a:t>а также библиографические описания книг и других изданий, имеющихся в исторических и современных фондах Библиотеки Академии</a:t>
              </a: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endParaRPr lang="ru-RU" sz="15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lvl="6"/>
              <a:r>
                <a:rPr lang="ru-RU" sz="1550" dirty="0">
                  <a:solidFill>
                    <a:schemeClr val="accent1">
                      <a:lumMod val="75000"/>
                    </a:schemeClr>
                  </a:solidFill>
                </a:rPr>
                <a:t>- </a:t>
              </a:r>
              <a:r>
                <a:rPr lang="ru-RU" sz="1500" dirty="0">
                  <a:solidFill>
                    <a:schemeClr val="accent1">
                      <a:lumMod val="75000"/>
                    </a:schemeClr>
                  </a:solidFill>
                </a:rPr>
                <a:t>фонд электронных полнотекстовых документов: (методические пособия, тексты лекций, монографии, сборники научных трудов, сборники конференций) профессорско-преподавательского состава и аспирантов </a:t>
              </a:r>
              <a:r>
                <a:rPr lang="ru-RU" sz="1500" dirty="0" smtClean="0">
                  <a:solidFill>
                    <a:schemeClr val="accent1">
                      <a:lumMod val="75000"/>
                    </a:schemeClr>
                  </a:solidFill>
                </a:rPr>
                <a:t>Академии</a:t>
              </a:r>
              <a:endParaRPr lang="ru-RU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0485" y="1611066"/>
              <a:ext cx="4046556" cy="10503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3" descr="C:\Users\subbotinan\Pictures\Материалы презентаций (библиотека)\Math-tutoring-890x60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2005" y="3866568"/>
              <a:ext cx="2731520" cy="1859888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7128244" y="1460639"/>
            <a:ext cx="6933737" cy="4555480"/>
            <a:chOff x="-7128244" y="1460639"/>
            <a:chExt cx="6933737" cy="4555480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7128244" y="1460639"/>
              <a:ext cx="6933737" cy="4555480"/>
            </a:xfrm>
            <a:prstGeom prst="roundRect">
              <a:avLst>
                <a:gd name="adj" fmla="val 652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1550" b="1" dirty="0">
                  <a:solidFill>
                    <a:schemeClr val="accent1">
                      <a:lumMod val="75000"/>
                    </a:schemeClr>
                  </a:solidFill>
                </a:rPr>
                <a:t>Электронные библиотечные ресурсы сторонних </a:t>
              </a:r>
              <a:r>
                <a:rPr lang="ru-RU" sz="1550" b="1" dirty="0" smtClean="0">
                  <a:solidFill>
                    <a:schemeClr val="accent1">
                      <a:lumMod val="75000"/>
                    </a:schemeClr>
                  </a:solidFill>
                </a:rPr>
                <a:t>организаций</a:t>
              </a:r>
              <a:r>
                <a:rPr lang="ru-RU" sz="155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r>
                <a:rPr lang="ru-RU" sz="155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550" dirty="0" smtClean="0">
                  <a:solidFill>
                    <a:schemeClr val="accent1">
                      <a:lumMod val="75000"/>
                    </a:schemeClr>
                  </a:solidFill>
                </a:rPr>
                <a:t>     Условно </a:t>
              </a:r>
              <a:r>
                <a:rPr lang="ru-RU" sz="1550" dirty="0">
                  <a:solidFill>
                    <a:schemeClr val="accent1">
                      <a:lumMod val="75000"/>
                    </a:schemeClr>
                  </a:solidFill>
                </a:rPr>
                <a:t>эти ресурсы можно разделить на:</a:t>
              </a:r>
            </a:p>
            <a:p>
              <a:pPr marL="342900" indent="-342900">
                <a:buAutoNum type="arabicPeriod"/>
              </a:pPr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342900" indent="-342900">
                <a:buAutoNum type="arabicPeriod"/>
              </a:pPr>
              <a:r>
                <a:rPr lang="ru-RU" sz="1550" dirty="0" smtClean="0">
                  <a:solidFill>
                    <a:schemeClr val="accent1">
                      <a:lumMod val="75000"/>
                    </a:schemeClr>
                  </a:solidFill>
                </a:rPr>
                <a:t>Электронные </a:t>
              </a:r>
              <a:r>
                <a:rPr lang="ru-RU" sz="1550" dirty="0">
                  <a:solidFill>
                    <a:schemeClr val="accent1">
                      <a:lumMod val="75000"/>
                    </a:schemeClr>
                  </a:solidFill>
                </a:rPr>
                <a:t>научные библиотечные системы </a:t>
              </a:r>
              <a:r>
                <a:rPr lang="ru-RU" sz="1550" dirty="0" smtClean="0">
                  <a:solidFill>
                    <a:schemeClr val="accent1">
                      <a:lumMod val="75000"/>
                    </a:schemeClr>
                  </a:solidFill>
                </a:rPr>
                <a:t>и специализированные </a:t>
              </a:r>
              <a:r>
                <a:rPr lang="ru-RU" sz="1550" dirty="0">
                  <a:solidFill>
                    <a:schemeClr val="accent1">
                      <a:lumMod val="75000"/>
                    </a:schemeClr>
                  </a:solidFill>
                </a:rPr>
                <a:t>медицинские </a:t>
              </a:r>
              <a:r>
                <a:rPr lang="ru-RU" sz="1550" dirty="0" smtClean="0">
                  <a:solidFill>
                    <a:schemeClr val="accent1">
                      <a:lumMod val="75000"/>
                    </a:schemeClr>
                  </a:solidFill>
                </a:rPr>
                <a:t>издательства</a:t>
              </a:r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342900" indent="-342900">
                <a:buAutoNum type="arabicPeriod"/>
              </a:pPr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342900" indent="-342900">
                <a:buAutoNum type="arabicPeriod"/>
              </a:pPr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ru-RU" sz="155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098" name="Picture 2" descr="C:\Users\subbotinan\Pictures\Материалы презентаций (библиотека)\1529573409_logo-header-neb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61577" y="3602074"/>
              <a:ext cx="2517157" cy="586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subbotinan\Pictures\Материалы презентаций (библиотека)\1529574916_logo-1med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98148" y="4060351"/>
              <a:ext cx="1438275" cy="1438275"/>
            </a:xfrm>
            <a:prstGeom prst="rect">
              <a:avLst/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2" name="Picture 6" descr="C:\Users\subbotinan\Pictures\Материалы презентаций (библиотека)\1507552612_logo_rosmedlib_w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41271" y="4549265"/>
              <a:ext cx="1524000" cy="1203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subbotinan\Pictures\Материалы презентаций (библиотека)\1540548290_logo-rukont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07281" y="3407963"/>
              <a:ext cx="1648128" cy="5593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30518" y="4581152"/>
              <a:ext cx="1138488" cy="11764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3938" y="4060409"/>
              <a:ext cx="1113718" cy="1150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" y="111832"/>
            <a:ext cx="5335968" cy="30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4293220" y="1888322"/>
            <a:ext cx="914400" cy="419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849753" y="3887035"/>
            <a:ext cx="1554979" cy="419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341435" y="4573524"/>
            <a:ext cx="2029522" cy="419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75" y="3544375"/>
            <a:ext cx="1950028" cy="27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84879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3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43 -0.00046 L 0.95486 -0.009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6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486 -0.00903 L 1.8085 -0.01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74" y="-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21 -0.00672 L 0.95486 0.0025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7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" grpId="0" animBg="1"/>
      <p:bldP spid="3" grpId="1" animBg="1"/>
      <p:bldP spid="33" grpId="0" animBg="1"/>
      <p:bldP spid="33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7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55" name="Овал 154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52C1F728-0731-4530-80FB-FE51FB15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123" y="624110"/>
            <a:ext cx="7086600" cy="528798"/>
          </a:xfrm>
        </p:spPr>
        <p:txBody>
          <a:bodyPr>
            <a:noAutofit/>
          </a:bodyPr>
          <a:lstStyle/>
          <a:p>
            <a:r>
              <a:rPr lang="ru-RU" sz="2400" dirty="0" smtClean="0"/>
              <a:t>Электронные ресурсы Библиотеки </a:t>
            </a:r>
            <a:endParaRPr lang="ru-RU" sz="2400" dirty="0"/>
          </a:p>
        </p:txBody>
      </p:sp>
      <p:pic>
        <p:nvPicPr>
          <p:cNvPr id="17" name="Picture 2" descr="C:\Users\subbotinan\Pictures\Картинки\3d-figures1\desk_figure_workaholic_500_clr_1378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" y="1349278"/>
            <a:ext cx="1682192" cy="12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609357" y="1407694"/>
            <a:ext cx="6921325" cy="4699337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Электронные библиотечные ресурсы сторонних организаций </a:t>
            </a:r>
          </a:p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2. Реферативно-библиографические базы и ресурсы в</a:t>
            </a:r>
          </a:p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  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помощь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аспирантам</a:t>
            </a:r>
          </a:p>
          <a:p>
            <a:endParaRPr lang="ru-RU" sz="1600" i="1" dirty="0" smtClean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PubMed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Широчайшая реферативная база данных, содержащая в себе информацию по биологии и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медицине 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4"/>
              </a:rPr>
              <a:t>www.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4"/>
              </a:rPr>
              <a:t>ncbi.nlm.nih.gov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endParaRPr lang="ru-RU" sz="16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Российский индекс научного цитирования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(РИНЦ)</a:t>
            </a: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РИНЦ - это национальная библиографическая база данных научного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цитирования                             </a:t>
            </a:r>
          </a:p>
          <a:p>
            <a:pPr algn="ctr"/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5"/>
              </a:rPr>
              <a:t>www.elibrary.ru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Medline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Реферативно-библиографическая база данных по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медицине 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6"/>
              </a:rPr>
              <a:t>www.medline.ru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(реферативная часть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); </a:t>
            </a:r>
          </a:p>
          <a:p>
            <a:pPr algn="ctr"/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7"/>
              </a:rPr>
              <a:t>www.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hlinkClick r:id="rId7"/>
              </a:rPr>
              <a:t>search.ebscohost.com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(полнотекстовая часть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)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-7128243" y="1349278"/>
            <a:ext cx="6933737" cy="4851187"/>
          </a:xfrm>
          <a:prstGeom prst="roundRect">
            <a:avLst>
              <a:gd name="adj" fmla="val 65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Электронные библиотечные ресурсы сторонних организаций</a:t>
            </a:r>
          </a:p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3. Ресурсы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свободного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доступа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Единое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окно доступа</a:t>
            </a:r>
          </a:p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Электронная библиотека является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хранилищем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полнотекстовых версий более 30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000 учебных и научных материалов.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hlinkClick r:id="rId8"/>
              </a:rPr>
              <a:t>www.window.edu.ru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КиберЛенинка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Научная электронная библиотека,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парадигме открытой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науки. На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сегодняшний день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в ней 1 348 277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научных статей.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www.cyberleninka.ru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PLOS (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Public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Library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Science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Научная публичная библиотека. На сегодняшний день публикуется семь журналов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hlinkClick r:id="rId10"/>
              </a:rPr>
              <a:t>www.plos.org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DOAL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Directory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Open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Access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Journals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Каталог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журналов открытого доступа. Более 10 000 тысяч наименований, в том числе более 50 российских научных журналов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hlinkClick r:id="rId11"/>
              </a:rPr>
              <a:t>www.doaj.org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Другие электронные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ресурсы национальных и центральных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библиотек,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представленные на сайте Академии </a:t>
            </a:r>
          </a:p>
        </p:txBody>
      </p:sp>
    </p:spTree>
    <p:extLst>
      <p:ext uri="{BB962C8B-B14F-4D97-AF65-F5344CB8AC3E}">
        <p14:creationId xmlns:p14="http://schemas.microsoft.com/office/powerpoint/2010/main" val="28263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1.0036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65 -0.00209 L 0.95486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65303" y="2661715"/>
            <a:ext cx="454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  Благодарю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за внимание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73653" y="6168155"/>
            <a:ext cx="8108278" cy="628540"/>
            <a:chOff x="773653" y="6168155"/>
            <a:chExt cx="8108278" cy="628540"/>
          </a:xfrm>
        </p:grpSpPr>
        <p:sp>
          <p:nvSpPr>
            <p:cNvPr id="10" name="Овал 9"/>
            <p:cNvSpPr/>
            <p:nvPr/>
          </p:nvSpPr>
          <p:spPr>
            <a:xfrm>
              <a:off x="773653" y="6345087"/>
              <a:ext cx="8108278" cy="41559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30000"/>
              </a:schemeClr>
            </a:solidFill>
            <a:ln>
              <a:noFill/>
            </a:ln>
            <a:effectLst>
              <a:outerShdw blurRad="50800" dist="38100" dir="5400000" sx="130000" sy="130000" algn="t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329" y="6168155"/>
              <a:ext cx="818944" cy="628540"/>
            </a:xfrm>
            <a:prstGeom prst="rect">
              <a:avLst/>
            </a:prstGeom>
          </p:spPr>
        </p:pic>
      </p:grpSp>
      <p:pic>
        <p:nvPicPr>
          <p:cNvPr id="14" name="Picture 2" descr="C:\Users\subbotinan\Pictures\Материалы презентаций (библиотека)\cropped-Library-Logo-2013-fina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76" y="1191972"/>
            <a:ext cx="4245430" cy="141514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ubbotinan\Pictures\Картинки\3d-figures1\retro_robot_waving_anim_500_clr_135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9" y="1279058"/>
            <a:ext cx="27336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GO.ru | Премиум презентации">
  <a:themeElements>
    <a:clrScheme name="SlideGo.ru">
      <a:dk1>
        <a:srgbClr val="262626"/>
      </a:dk1>
      <a:lt1>
        <a:srgbClr val="FFFFFF"/>
      </a:lt1>
      <a:dk2>
        <a:srgbClr val="262626"/>
      </a:dk2>
      <a:lt2>
        <a:srgbClr val="F8F8F8"/>
      </a:lt2>
      <a:accent1>
        <a:srgbClr val="0156FF"/>
      </a:accent1>
      <a:accent2>
        <a:srgbClr val="A5A5A5"/>
      </a:accent2>
      <a:accent3>
        <a:srgbClr val="FE0000"/>
      </a:accent3>
      <a:accent4>
        <a:srgbClr val="3F3F3F"/>
      </a:accent4>
      <a:accent5>
        <a:srgbClr val="262626"/>
      </a:accent5>
      <a:accent6>
        <a:srgbClr val="0C0C0C"/>
      </a:accent6>
      <a:hlink>
        <a:srgbClr val="0156FF"/>
      </a:hlink>
      <a:folHlink>
        <a:srgbClr val="2D00D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>
                <a:lumMod val="9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 w="6350">
          <a:solidFill>
            <a:schemeClr val="bg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724</Words>
  <Application>Microsoft Office PowerPoint</Application>
  <PresentationFormat>Экран (4:3)</PresentationFormat>
  <Paragraphs>139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SlideGO.ru | Премиум презентации</vt:lpstr>
      <vt:lpstr>Легкий дым</vt:lpstr>
      <vt:lpstr>      Министерство здравоохранения Российской Федерации Федеральное государственное бюджетное образовательное учреждение дополнительного профессионального образования «РОССИЙСКАЯ МЕДИЦИНСКАЯ АКАДЕМИЯ НЕПРЕРЫВНОГО ПРОФЕССИОНАЛЬНОГО ОБРАЗОВАНИЯ» </vt:lpstr>
      <vt:lpstr>Научная библиотека Академии </vt:lpstr>
      <vt:lpstr>Роль и место научной библиотеки</vt:lpstr>
      <vt:lpstr>Структура научной библиотеки Академии</vt:lpstr>
      <vt:lpstr>Фонды и читальные залы Библиотеки </vt:lpstr>
      <vt:lpstr>Электронные ресурсы Библиотеки </vt:lpstr>
      <vt:lpstr>Электронные ресурсы Библиотеки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2015-04-01T19:01:34Z</dcterms:created>
  <dcterms:modified xsi:type="dcterms:W3CDTF">2019-03-13T09:08:49Z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