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284" r:id="rId3"/>
    <p:sldId id="285" r:id="rId4"/>
    <p:sldId id="286" r:id="rId5"/>
    <p:sldId id="287" r:id="rId6"/>
    <p:sldId id="288" r:id="rId7"/>
    <p:sldId id="259" r:id="rId8"/>
    <p:sldId id="289" r:id="rId9"/>
    <p:sldId id="299" r:id="rId10"/>
    <p:sldId id="265" r:id="rId11"/>
    <p:sldId id="263" r:id="rId12"/>
    <p:sldId id="270" r:id="rId13"/>
    <p:sldId id="280" r:id="rId14"/>
    <p:sldId id="30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833D-7724-46B7-9B7F-3DD228B8F3DC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E3D9-36C8-401F-ABB0-0EFB638B4C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3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C4261-8395-4BFA-B47A-C8114695D4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2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C4261-8395-4BFA-B47A-C8114695D43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6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2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5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4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/ 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394E11-DC81-4809-B073-0AF73EC3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7884407" cy="33028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C3CEC98E-E753-4FBE-A98C-D2CF166F62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5359" y="4162834"/>
            <a:ext cx="7884408" cy="9106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251351"/>
                </a:solidFill>
              </a:rPr>
              <a:t>Фамилия Имя Отчество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3BB97A-36C2-4AC4-93B7-AEAC03876B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359" y="5097182"/>
            <a:ext cx="7884407" cy="910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74074356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/ 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394E11-DC81-4809-B073-0AF73EC37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7884407" cy="33028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C3CEC98E-E753-4FBE-A98C-D2CF166F62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5359" y="4162834"/>
            <a:ext cx="7884408" cy="9106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pPr>
              <a:lnSpc>
                <a:spcPct val="70000"/>
              </a:lnSpc>
            </a:pPr>
            <a:r>
              <a:rPr lang="ru-RU" sz="2800" dirty="0">
                <a:solidFill>
                  <a:srgbClr val="251351"/>
                </a:solidFill>
              </a:rPr>
              <a:t>Фамилия Имя Отчество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A3BB97A-36C2-4AC4-93B7-AEAC03876B9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5359" y="5097182"/>
            <a:ext cx="7884407" cy="910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Должность спикера</a:t>
            </a:r>
          </a:p>
        </p:txBody>
      </p:sp>
    </p:spTree>
    <p:extLst>
      <p:ext uri="{BB962C8B-B14F-4D97-AF65-F5344CB8AC3E}">
        <p14:creationId xmlns:p14="http://schemas.microsoft.com/office/powerpoint/2010/main" val="347949533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ЦСЕТИ (обязательный слай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1E626-BC5E-44C4-AB16-90E51C3DF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062" y="571500"/>
            <a:ext cx="8905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0987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204364-B96E-4359-93D4-CBB491592458}"/>
              </a:ext>
            </a:extLst>
          </p:cNvPr>
          <p:cNvSpPr txBox="1">
            <a:spLocks/>
          </p:cNvSpPr>
          <p:nvPr userDrawn="1"/>
        </p:nvSpPr>
        <p:spPr>
          <a:xfrm>
            <a:off x="4151784" y="620688"/>
            <a:ext cx="8040216" cy="1224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4200" dirty="0">
                <a:solidFill>
                  <a:srgbClr val="720A0A"/>
                </a:solidFill>
              </a:rPr>
              <a:t>Спасибо за внимание!</a:t>
            </a:r>
            <a:endParaRPr lang="en-US" sz="4200" dirty="0">
              <a:solidFill>
                <a:srgbClr val="72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534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123767"/>
            <a:ext cx="10064710" cy="3869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5954E59-D1E2-4080-9A92-E16CE514E46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5359" y="1484784"/>
            <a:ext cx="10064710" cy="493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2400" b="1">
                <a:solidFill>
                  <a:srgbClr val="2513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FCECFE3-25D2-4FAD-9775-E55E92AE2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19FE6D05-5FA6-4EBA-9BAC-AE66468AE8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9" name="Нижний колонтитул 18">
            <a:extLst>
              <a:ext uri="{FF2B5EF4-FFF2-40B4-BE49-F238E27FC236}">
                <a16:creationId xmlns:a16="http://schemas.microsoft.com/office/drawing/2014/main" id="{AB78DD22-5440-428F-A66D-70961898F9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0D72BBBB-AE0A-4595-9B5B-6E4BAA3824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8273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F21246F-D7BB-4B92-A403-5BB6E431B6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7223EC-2B66-45AB-94AD-8BF3B4B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B43247-58DD-46E9-A2C3-E08D945C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5FACF3-9A53-4227-9764-0B6B995C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2672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6A807F6E-DAD0-495F-B8F5-F8E953C5E4F3}"/>
              </a:ext>
            </a:extLst>
          </p:cNvPr>
          <p:cNvGraphicFramePr>
            <a:graphicFrameLocks noGrp="1"/>
          </p:cNvGraphicFramePr>
          <p:nvPr userDrawn="1">
            <p:extLst/>
          </p:nvPr>
        </p:nvGraphicFramePr>
        <p:xfrm>
          <a:off x="335360" y="1501775"/>
          <a:ext cx="10088062" cy="4263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7928">
                  <a:extLst>
                    <a:ext uri="{9D8B030D-6E8A-4147-A177-3AD203B41FA5}">
                      <a16:colId xmlns:a16="http://schemas.microsoft.com/office/drawing/2014/main" val="3866427760"/>
                    </a:ext>
                  </a:extLst>
                </a:gridCol>
                <a:gridCol w="6880134">
                  <a:extLst>
                    <a:ext uri="{9D8B030D-6E8A-4147-A177-3AD203B41FA5}">
                      <a16:colId xmlns:a16="http://schemas.microsoft.com/office/drawing/2014/main" val="760757129"/>
                    </a:ext>
                  </a:extLst>
                </a:gridCol>
              </a:tblGrid>
              <a:tr h="55100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51351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</a:pPr>
                      <a:endParaRPr lang="ru-RU" sz="1800" b="1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51351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176740"/>
                  </a:ext>
                </a:extLst>
              </a:tr>
              <a:tr h="3712991">
                <a:tc>
                  <a:txBody>
                    <a:bodyPr/>
                    <a:lstStyle/>
                    <a:p>
                      <a:pPr algn="l" fontAlgn="ctr"/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marL="144000" marR="180000" marT="14400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Droid Serif" panose="02020600060500020200" pitchFamily="18" charset="0"/>
                        <a:ea typeface="Droid Serif" panose="02020600060500020200" pitchFamily="18" charset="0"/>
                        <a:cs typeface="Droid Serif" panose="02020600060500020200" pitchFamily="18" charset="0"/>
                      </a:endParaRPr>
                    </a:p>
                  </a:txBody>
                  <a:tcPr marL="144000" marR="180000" marT="14400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40278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E73AF7BC-6443-4D9C-A483-0D5052EF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B6A268-7CEF-4338-BD7F-E15E52F07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41901-C4DD-4518-A3F6-8090EF2B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CD3584-D458-4D25-AE96-72DE6475D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3735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534514-09C2-4E00-A0CA-04D2D81E51B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906" y="1632155"/>
            <a:ext cx="4983135" cy="4384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3950A8-B7D7-432E-82A8-36B01EC048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0932" y="1632155"/>
            <a:ext cx="4983135" cy="43843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5BCD35F-1701-417E-A215-CCD78EA9CFF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0292DB-761F-4482-8DF5-8EB35E8019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EB1ABE-9CB5-4EEA-8D0B-7580683ACA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BA25D9-5805-4B2F-9C11-2711E4119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35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8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1124EF8-4563-4E2B-A2EA-DE08200E7A7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2906" y="1449132"/>
            <a:ext cx="9322203" cy="4938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ru-RU" sz="2400" b="1">
                <a:solidFill>
                  <a:srgbClr val="2513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D27A43-F409-4699-8150-53743F7EE08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2906" y="2123767"/>
            <a:ext cx="5335588" cy="389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EC789E1-D5AA-434F-86B5-ED2D9E0E757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440932" y="2123767"/>
            <a:ext cx="5335588" cy="3892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48ABAE7-CB89-4DD0-9516-113B8FFF5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F69147-1D2E-4FD1-A449-131968679D8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9D0403-0CC5-4B9E-BAF7-590FD5816A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ADDC1B-245F-4970-A1E4-AF7B1C33B5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5765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B48DD6-0486-4640-BC5F-7DE16E7B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D1B5B4-3233-49A4-A09C-8B6F8459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3E032A-F1C7-4150-9572-1953749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5963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6" y="335230"/>
            <a:ext cx="3016790" cy="5672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395B03BC-1FE3-4882-A5E2-3EB17753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51C9996-D35C-4ADF-8822-204EFCBA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167AE5A-9DC5-4CA3-A269-0104078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F3585B-AB77-4E9E-863A-6F7124C5601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03712" y="332658"/>
            <a:ext cx="6887088" cy="5683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1609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9816" y="1602657"/>
            <a:ext cx="5984251" cy="44138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accent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CBE712-B9A8-4194-9041-3D90DF3A57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35360" y="1602658"/>
            <a:ext cx="3791127" cy="4413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69E3690B-BEDC-4481-80C5-FF3AE3473D1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3E13D54D-3DE1-468F-BD9E-9849F051CC3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040FF99-DA80-4F01-987B-C75C0E27EE2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6BA936-CF99-4614-9028-E58EE086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360" y="332657"/>
            <a:ext cx="10081120" cy="79208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2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818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7">
            <a:extLst>
              <a:ext uri="{FF2B5EF4-FFF2-40B4-BE49-F238E27FC236}">
                <a16:creationId xmlns:a16="http://schemas.microsoft.com/office/drawing/2014/main" id="{909F6AF9-CD0F-422B-8A9A-9C5BE307A9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2EBE72DC-1695-4AB4-8E43-8A75386FB3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0E03DA7-EA44-4E55-9787-D5B37D436F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982E4C-6120-4351-B481-2438CFF42FEC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5400000">
            <a:off x="3706000" y="-1950318"/>
            <a:ext cx="4787545" cy="11513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8805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52172FE-85DE-4261-9B18-A2ABA567B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676676" y="2804335"/>
            <a:ext cx="4571520" cy="17884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rgbClr val="720A0A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08BD20-CB7A-464E-B7E8-959CF0BBBF7D}"/>
              </a:ext>
            </a:extLst>
          </p:cNvPr>
          <p:cNvSpPr>
            <a:spLocks noGrp="1"/>
          </p:cNvSpPr>
          <p:nvPr>
            <p:ph idx="14"/>
          </p:nvPr>
        </p:nvSpPr>
        <p:spPr>
          <a:xfrm rot="5400000">
            <a:off x="2817179" y="-912791"/>
            <a:ext cx="4571524" cy="9222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  <a:lvl2pPr>
              <a:defRPr sz="1800">
                <a:solidFill>
                  <a:schemeClr val="accent5"/>
                </a:solidFill>
              </a:defRPr>
            </a:lvl2pPr>
            <a:lvl3pPr>
              <a:defRPr sz="16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EBFBA1C6-58C5-4A37-BC6E-0DF7812FCB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66C039F-CF7C-47EC-B249-C143475AD8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494AC22-1164-4FB5-9186-7C4FCD90A2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037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3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8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0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6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6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3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F301-4238-4962-A5D4-396CDA52D876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B7E0-0282-4F50-8DA0-0F50C9743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7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6" y="6190302"/>
            <a:ext cx="1229033" cy="283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4A1EF99-95D4-2B4A-827F-173A34C6401E}" type="datetimeFigureOut">
              <a:rPr lang="ru-RU" smtClean="0">
                <a:solidFill>
                  <a:srgbClr val="720A0A">
                    <a:tint val="75000"/>
                  </a:srgbClr>
                </a:solidFill>
              </a:rPr>
              <a:pPr defTabSz="457200"/>
              <a:t>07.12.2023</a:t>
            </a:fld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5521" y="6180471"/>
            <a:ext cx="7704855" cy="283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 dirty="0">
              <a:solidFill>
                <a:srgbClr val="720A0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4392" y="6186281"/>
            <a:ext cx="508819" cy="283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0D8417-4E6E-8346-BB88-EA3285FBD920}" type="slidenum">
              <a:rPr lang="ru-RU" smtClean="0">
                <a:solidFill>
                  <a:srgbClr val="720A0A">
                    <a:tint val="75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720A0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7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90D7A38-5E14-4CEA-AE06-4406BDEC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/>
              <a:t>При отказе от электронных сигарет помогут цифровые технологии?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C2BD2458-E1D4-4F11-AAD3-D7E3357D5E1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98289" y="2466363"/>
            <a:ext cx="7221477" cy="2607081"/>
          </a:xfrm>
        </p:spPr>
        <p:txBody>
          <a:bodyPr/>
          <a:lstStyle/>
          <a:p>
            <a:r>
              <a:rPr lang="ru-RU" sz="2000" dirty="0"/>
              <a:t>Надеждин А.В., к.м.н., доцент, доцент кафедры наркологии ФГБОУ ДПО РМАНПО Минздрава России, ведущий научный сотрудник ГБУЗ МНПЦ наркологии ДЗМ </a:t>
            </a:r>
          </a:p>
          <a:p>
            <a:r>
              <a:rPr lang="ru-RU" sz="2000" dirty="0" err="1"/>
              <a:t>Тетенова</a:t>
            </a:r>
            <a:r>
              <a:rPr lang="ru-RU" sz="2000" dirty="0"/>
              <a:t> Е.Ю., к.м.н., доцент кафедры наркологии ФГБОУ ДПО РМАНПО Минздрава России, ведущий научный сотрудник ГБУЗ МНПЦ наркологии ДЗМ 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4133065-33D5-4CDC-A763-6358D865E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20A0A"/>
                </a:solidFill>
                <a:ea typeface="+mj-ea"/>
                <a:cs typeface="+mj-cs"/>
              </a:rPr>
              <a:t>Кафедра наркологии</a:t>
            </a:r>
          </a:p>
        </p:txBody>
      </p:sp>
    </p:spTree>
    <p:extLst>
      <p:ext uri="{BB962C8B-B14F-4D97-AF65-F5344CB8AC3E}">
        <p14:creationId xmlns:p14="http://schemas.microsoft.com/office/powerpoint/2010/main" val="3690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Рабочий стол со стетоскопом и компьютерной клавиатурой">
            <a:extLst>
              <a:ext uri="{FF2B5EF4-FFF2-40B4-BE49-F238E27FC236}">
                <a16:creationId xmlns:a16="http://schemas.microsoft.com/office/drawing/2014/main" id="{FB982675-FE71-CD2F-39D2-7ACADB750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20" r="1968" b="-1"/>
          <a:stretch/>
        </p:blipFill>
        <p:spPr>
          <a:xfrm>
            <a:off x="8271802" y="10"/>
            <a:ext cx="3920197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034" y="609601"/>
            <a:ext cx="6831188" cy="375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063" y="1242646"/>
            <a:ext cx="7845199" cy="527069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Интернет-меры могут устранить ключевые барьеры для обращения за медицинской помощью, поскольку они часто экономически эффективны, к ним можно получить удобный доступ (например, дома), они доступны в любое время, обеспечивают большую анонимность, чем личные консультации или консультации по телефону, устраняют транспортные барьеры для лечения и потенциально могут охватить молодых людей, которые в противном случае не обратились бы за лечением из-за воспринимаемой стигматизации.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(96%) молодых людей хорошо владеют смартфонами, мероприятия в области мобильного здравоохранения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mHealth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представляют собой программы, реализуемые онлайн и доступные по телефону, могут быть идеальными для вовлечения большой и разнообразной группы молодых людей в программы отказа от электронных сигарет.</a:t>
            </a:r>
          </a:p>
        </p:txBody>
      </p:sp>
    </p:spTree>
    <p:extLst>
      <p:ext uri="{BB962C8B-B14F-4D97-AF65-F5344CB8AC3E}">
        <p14:creationId xmlns:p14="http://schemas.microsoft.com/office/powerpoint/2010/main" val="420202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35301"/>
          </a:xfrm>
        </p:spPr>
        <p:txBody>
          <a:bodyPr anchor="b"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5" name="Picture 4" descr="Мобильное устройство с приложениями">
            <a:extLst>
              <a:ext uri="{FF2B5EF4-FFF2-40B4-BE49-F238E27FC236}">
                <a16:creationId xmlns:a16="http://schemas.microsoft.com/office/drawing/2014/main" id="{8489F36B-FD1C-C71B-0FA1-CB7D2E2E1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85" r="5215"/>
          <a:stretch/>
        </p:blipFill>
        <p:spPr>
          <a:xfrm>
            <a:off x="20" y="10"/>
            <a:ext cx="5412376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80" y="741391"/>
            <a:ext cx="6095980" cy="5821969"/>
          </a:xfrm>
        </p:spPr>
        <p:txBody>
          <a:bodyPr anchor="t"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Мобильные приложения могут быть эффективными инструментами для отказа от курения электронных сигарет. Исследование </a:t>
            </a:r>
            <a:r>
              <a:rPr lang="ru-RU" sz="2000" dirty="0" err="1"/>
              <a:t>Morrissey</a:t>
            </a:r>
            <a:r>
              <a:rPr lang="en-US" sz="2000" dirty="0"/>
              <a:t> et al.,</a:t>
            </a:r>
            <a:r>
              <a:rPr lang="ru-RU" sz="2000" dirty="0"/>
              <a:t> (2018) показало, что интерактивные приложения, такие как Smoke </a:t>
            </a:r>
            <a:r>
              <a:rPr lang="ru-RU" sz="2000" dirty="0" err="1"/>
              <a:t>Beat</a:t>
            </a:r>
            <a:r>
              <a:rPr lang="ru-RU" sz="2000" dirty="0"/>
              <a:t>, которые обнаруживают факты курения в режиме реального времени, потенциально могут помочь в отказе от него. </a:t>
            </a:r>
          </a:p>
          <a:p>
            <a:r>
              <a:rPr lang="ru-RU" sz="2000" dirty="0"/>
              <a:t>В работе </a:t>
            </a:r>
            <a:r>
              <a:rPr lang="ru-RU" sz="2000" dirty="0" err="1"/>
              <a:t>Ortis</a:t>
            </a:r>
            <a:r>
              <a:rPr lang="en-US" sz="2000" dirty="0"/>
              <a:t> et al.,</a:t>
            </a:r>
            <a:r>
              <a:rPr lang="ru-RU" sz="2000" dirty="0"/>
              <a:t> (2020) были определены различные технологии выявления курения и отказа от него, включая приложения для смартфонов, которые поддерживают программы по сокращению курения или отказу от курения. </a:t>
            </a:r>
          </a:p>
          <a:p>
            <a:r>
              <a:rPr lang="ru-RU" sz="2000" dirty="0" err="1"/>
              <a:t>Cobos-Campos</a:t>
            </a:r>
            <a:r>
              <a:rPr lang="en-US" sz="2000" dirty="0"/>
              <a:t> et al.,</a:t>
            </a:r>
            <a:r>
              <a:rPr lang="ru-RU" sz="2000" dirty="0"/>
              <a:t> </a:t>
            </a:r>
            <a:r>
              <a:rPr lang="en-US" sz="2000" dirty="0"/>
              <a:t>(</a:t>
            </a:r>
            <a:r>
              <a:rPr lang="ru-RU" sz="2000" dirty="0"/>
              <a:t>2021</a:t>
            </a:r>
            <a:r>
              <a:rPr lang="en-US" sz="2000" dirty="0"/>
              <a:t>) </a:t>
            </a:r>
            <a:r>
              <a:rPr lang="ru-RU" sz="2000" dirty="0"/>
              <a:t>отметили эффективность мобильных приложений при отказе от курения.</a:t>
            </a:r>
          </a:p>
        </p:txBody>
      </p:sp>
    </p:spTree>
    <p:extLst>
      <p:ext uri="{BB962C8B-B14F-4D97-AF65-F5344CB8AC3E}">
        <p14:creationId xmlns:p14="http://schemas.microsoft.com/office/powerpoint/2010/main" val="36782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741391"/>
            <a:ext cx="10115549" cy="687359"/>
          </a:xfrm>
        </p:spPr>
        <p:txBody>
          <a:bodyPr anchor="b">
            <a:normAutofit/>
          </a:bodyPr>
          <a:lstStyle/>
          <a:p>
            <a:r>
              <a:rPr lang="ru-RU" sz="4000" b="1" dirty="0">
                <a:solidFill>
                  <a:srgbClr val="720A0A"/>
                </a:solidFill>
                <a:latin typeface="+mn-lt"/>
              </a:rPr>
              <a:t>Выводы: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26" y="1647826"/>
            <a:ext cx="10353674" cy="42100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dirty="0"/>
              <a:t>Мобильные приложения должны стать значимым компонентом терапии зависимости от электронных сигарет:</a:t>
            </a:r>
          </a:p>
          <a:p>
            <a:r>
              <a:rPr lang="ru-RU" dirty="0"/>
              <a:t>Они уже демонстрируют свою эффективность;</a:t>
            </a:r>
          </a:p>
          <a:p>
            <a:r>
              <a:rPr lang="ru-RU" dirty="0"/>
              <a:t>Они могут модифицироваться с учетом особенности конкретной зависимости;</a:t>
            </a:r>
          </a:p>
          <a:p>
            <a:r>
              <a:rPr lang="ru-RU" dirty="0"/>
              <a:t>Они доступны в формате 24/7;</a:t>
            </a:r>
          </a:p>
          <a:p>
            <a:r>
              <a:rPr lang="ru-RU" dirty="0"/>
              <a:t>Они могут быть адаптированы под потребности конкретного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54897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091ACC-3A53-4C22-8F7B-AB8C01CA68AF}"/>
              </a:ext>
            </a:extLst>
          </p:cNvPr>
          <p:cNvSpPr txBox="1">
            <a:spLocks/>
          </p:cNvSpPr>
          <p:nvPr/>
        </p:nvSpPr>
        <p:spPr>
          <a:xfrm>
            <a:off x="1" y="764704"/>
            <a:ext cx="12192000" cy="7920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solidFill>
                  <a:srgbClr val="720A0A"/>
                </a:solidFill>
              </a:rPr>
              <a:t>Спасибо за внимание!</a:t>
            </a:r>
            <a:endParaRPr lang="en-US" sz="4400" dirty="0">
              <a:solidFill>
                <a:srgbClr val="72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56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720A0A"/>
                </a:solidFill>
                <a:latin typeface="+mn-lt"/>
              </a:rPr>
              <a:t>История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367692"/>
            <a:ext cx="10515600" cy="4809271"/>
          </a:xfrm>
        </p:spPr>
        <p:txBody>
          <a:bodyPr/>
          <a:lstStyle/>
          <a:p>
            <a:r>
              <a:rPr lang="ru-RU" dirty="0"/>
              <a:t>Идея электронной  сигареты  появилась в 1927 году, впервые запатентована в 1963 году, однако изобретателю не удалось заинтересовать своим устройством производителей. </a:t>
            </a:r>
          </a:p>
          <a:p>
            <a:r>
              <a:rPr lang="ru-RU" dirty="0"/>
              <a:t>В своем нынешнем виде электронные сигареты появились в 2003г.</a:t>
            </a:r>
          </a:p>
          <a:p>
            <a:r>
              <a:rPr lang="ru-RU" dirty="0">
                <a:solidFill>
                  <a:prstClr val="black"/>
                </a:solidFill>
              </a:rPr>
              <a:t>Наблюдается постоянный рост использования </a:t>
            </a:r>
            <a:r>
              <a:rPr lang="ru-RU" dirty="0" err="1">
                <a:solidFill>
                  <a:prstClr val="black"/>
                </a:solidFill>
              </a:rPr>
              <a:t>вейпов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4" y="3868623"/>
            <a:ext cx="5315399" cy="26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20A0A"/>
                </a:solidFill>
                <a:latin typeface="+mn-lt"/>
              </a:rPr>
              <a:t>Электронная сигарета (e-</a:t>
            </a:r>
            <a:r>
              <a:rPr lang="ru-RU" sz="4000" b="1" dirty="0" err="1">
                <a:solidFill>
                  <a:srgbClr val="720A0A"/>
                </a:solidFill>
                <a:latin typeface="+mn-lt"/>
              </a:rPr>
              <a:t>cigarette</a:t>
            </a:r>
            <a:r>
              <a:rPr lang="ru-RU" sz="4000" b="1" dirty="0">
                <a:solidFill>
                  <a:srgbClr val="720A0A"/>
                </a:solidFill>
                <a:latin typeface="+mn-lt"/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600" dirty="0">
                <a:solidFill>
                  <a:prstClr val="black"/>
                </a:solidFill>
              </a:rPr>
              <a:t>Электронная сигарета (ЭС)— электронное устройство, создающее высокодисперсный пар (</a:t>
            </a:r>
            <a:r>
              <a:rPr lang="ru-RU" sz="2600" b="1" dirty="0">
                <a:solidFill>
                  <a:prstClr val="black"/>
                </a:solidFill>
              </a:rPr>
              <a:t>аэрозоль</a:t>
            </a:r>
            <a:r>
              <a:rPr lang="ru-RU" sz="2600" dirty="0">
                <a:solidFill>
                  <a:prstClr val="black"/>
                </a:solidFill>
              </a:rPr>
              <a:t>), предназначенный для ингаляции (вдыхания).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600" dirty="0">
                <a:solidFill>
                  <a:prstClr val="black"/>
                </a:solidFill>
              </a:rPr>
              <a:t>Пар, точнее аэрозоль создаётся за счёт испарения специально подготовленной жидкости (с никотином или без никотина) с поверхности нагревательного элемента и внешне похож на табачный дым.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600" dirty="0">
                <a:solidFill>
                  <a:prstClr val="black"/>
                </a:solidFill>
              </a:rPr>
              <a:t>Процесс использования электронных сигарет называется парение или </a:t>
            </a:r>
            <a:r>
              <a:rPr lang="ru-RU" sz="2600" dirty="0" err="1">
                <a:solidFill>
                  <a:prstClr val="black"/>
                </a:solidFill>
              </a:rPr>
              <a:t>вейпинг</a:t>
            </a:r>
            <a:r>
              <a:rPr lang="ru-RU" sz="2600" dirty="0">
                <a:solidFill>
                  <a:prstClr val="black"/>
                </a:solidFill>
              </a:rPr>
              <a:t>.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</a:pPr>
            <a:r>
              <a:rPr lang="ru-RU" sz="2600" dirty="0">
                <a:solidFill>
                  <a:prstClr val="black"/>
                </a:solidFill>
              </a:rPr>
              <a:t>Наблюдается постоянный рост использования </a:t>
            </a:r>
            <a:r>
              <a:rPr lang="ru-RU" sz="2600" dirty="0" err="1">
                <a:solidFill>
                  <a:prstClr val="black"/>
                </a:solidFill>
              </a:rPr>
              <a:t>вейпов</a:t>
            </a:r>
            <a:r>
              <a:rPr lang="ru-RU" sz="2600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5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20A0A"/>
                </a:solidFill>
                <a:latin typeface="+mn-lt"/>
              </a:rPr>
              <a:t>Эффекты от курения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Электронные сигареты  вызывают ощущения, подобные курению обычной сигареты. Они обеспечивают вкусовые ощущения и ощущения в горле, которые ближе к курению сигарет.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Пар, похожий на табачный дым, виден только тогда, когда пользователь выдыхает его.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Существует устойчивое мнение, поддерживаемое и производителями устройств 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вейпинга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что электронные сигареты в значительной степени безопаснее, чем вдыхание канцерогенного табачного дыма.</a:t>
            </a:r>
          </a:p>
        </p:txBody>
      </p:sp>
    </p:spTree>
    <p:extLst>
      <p:ext uri="{BB962C8B-B14F-4D97-AF65-F5344CB8AC3E}">
        <p14:creationId xmlns:p14="http://schemas.microsoft.com/office/powerpoint/2010/main" val="137962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720A0A"/>
                </a:solidFill>
                <a:latin typeface="+mn-lt"/>
              </a:rPr>
              <a:t>Научные данные о вреде курения электронных сигарет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46BE33F-82E8-414C-B41A-58C1F7D19D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2477" y="1690688"/>
            <a:ext cx="5181600" cy="1924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8770" y="3806092"/>
            <a:ext cx="4855308" cy="233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Пока нет убедительных и четких данных о влиянии электронных сигареты на сердечно-сосудистую систему и общее состояние здоровья. В ожидании дополнительных доказательств разумно рассматривать электронные сигареты как лучший вариант, по сравнению с обычными табачными изделиями…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F603926C-7FF9-4E62-AEB6-0D36214FD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4077" y="1771790"/>
            <a:ext cx="5181600" cy="1570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0262" y="3614763"/>
            <a:ext cx="5353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Пока нет достаточных доказательств связи между воздействием никотина и наличием или отсутствием модулирующего (стимулирующего) действия на канцерогенез. 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Это прежде всего из-за большого количества противоречивых исследований.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24687B-3153-123C-0A8C-D7D007FAF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6305F5-7509-0BF5-12D3-30451FCD7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1C5C7A-6D55-5B27-646E-39C962693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3B1F4-948C-963C-E6EA-60CF7FBF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endParaRPr lang="ru-RU" sz="3200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80" y="1495701"/>
            <a:ext cx="8219440" cy="5060456"/>
          </a:xfrm>
        </p:spPr>
        <p:txBody>
          <a:bodyPr>
            <a:noAutofit/>
          </a:bodyPr>
          <a:lstStyle/>
          <a:p>
            <a:r>
              <a:rPr lang="ru-RU" sz="2700" dirty="0"/>
              <a:t>Использование электронных сигарет, особенно подростками, стремительно растет, что вызывает беспокойство, учитывая восприимчивость молодежи к никотиновой зависимости и воздействие электронных сигарет на здоровье.</a:t>
            </a:r>
            <a:endParaRPr lang="en-US" sz="2700" dirty="0"/>
          </a:p>
          <a:p>
            <a:r>
              <a:rPr lang="ru-RU" sz="2700" dirty="0"/>
              <a:t>По данным ряда исследований, отказаться от употребления электронных сигарет сложнее, чем от традиционных (</a:t>
            </a:r>
            <a:r>
              <a:rPr lang="en-US" sz="2700" dirty="0" err="1"/>
              <a:t>Kalkhoran</a:t>
            </a:r>
            <a:r>
              <a:rPr lang="en-US" sz="2700" dirty="0"/>
              <a:t> et al., 2016; Glantz, 2023)</a:t>
            </a:r>
            <a:r>
              <a:rPr lang="ru-RU" sz="2700" dirty="0"/>
              <a:t> </a:t>
            </a:r>
          </a:p>
        </p:txBody>
      </p:sp>
      <p:pic>
        <p:nvPicPr>
          <p:cNvPr id="7" name="Graphic 6" descr="Курение">
            <a:extLst>
              <a:ext uri="{FF2B5EF4-FFF2-40B4-BE49-F238E27FC236}">
                <a16:creationId xmlns:a16="http://schemas.microsoft.com/office/drawing/2014/main" id="{8E65FF86-86ED-BFAC-397F-3CCB9AFB5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8296" y="2710812"/>
            <a:ext cx="3673576" cy="367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1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solidFill>
                  <a:srgbClr val="720A0A"/>
                </a:solidFill>
                <a:latin typeface="+mn-lt"/>
              </a:rPr>
              <a:t>Отсутствие всякого  дыма лучше электронного дыма!</a:t>
            </a:r>
            <a:br>
              <a:rPr lang="ru-RU" dirty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07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720A0A"/>
                </a:solidFill>
                <a:latin typeface="+mn-lt"/>
              </a:rPr>
              <a:t>Факторы, повышающие готовность, мотивацию и </a:t>
            </a:r>
            <a:r>
              <a:rPr lang="ru-RU" sz="3200" b="1" dirty="0" err="1">
                <a:solidFill>
                  <a:srgbClr val="720A0A"/>
                </a:solidFill>
                <a:latin typeface="+mn-lt"/>
              </a:rPr>
              <a:t>самоэффективность</a:t>
            </a:r>
            <a:r>
              <a:rPr lang="ru-RU" sz="3200" b="1" dirty="0">
                <a:solidFill>
                  <a:srgbClr val="720A0A"/>
                </a:solidFill>
                <a:latin typeface="+mn-lt"/>
              </a:rPr>
              <a:t> к отказу от электронных сигарет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6887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люди, которые в настоящее время употребляют электронные сигареты и обычные сигареты, предлагают факторы, которые, по их мнению, повысят их готовность, мотивацию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самоэффективность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отказе от курения электронных сигарет.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Наиболее часто упоминаемым фактором  было получение знаний об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заменах поведения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которыми они могли бы воспользоваться, чтобы заменить использование электронных сигарет. Например, участники сообщили, что им нужна информация, которая помогла бы им заменить «привычку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полезной привычкой», и задались вопросом, могут ли быть полезны пероральные замены (например, жевательная резинка) или другие формы отвлечения внимания.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также сообщили о необходимости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барьеров для использования электронных сигарет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Несмотря на возрастные ограничения для продажи табачных изделий лицам младше 21 года, несовершеннолетние участники столкнулись с небольшим количеством трудностей (если таковые вообще были) при покупке электронных сигарет (например, им не приходилось подтверждать свой возраст при покупке).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также сообщили, что нуждаются в большей социальной поддержке со стороны своих друзей, например, чтобы друзья согласились вместе бросить курить электронные сигареты и больше не предлагали друг другу электронные сигареты.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89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1" y="445476"/>
            <a:ext cx="4862998" cy="5117981"/>
          </a:xfrm>
        </p:spPr>
        <p:txBody>
          <a:bodyPr anchor="b">
            <a:normAutofit/>
          </a:bodyPr>
          <a:lstStyle/>
          <a:p>
            <a:r>
              <a:rPr lang="ru-RU" sz="5000" dirty="0">
                <a:solidFill>
                  <a:srgbClr val="FFFFFF"/>
                </a:solidFill>
              </a:rPr>
              <a:t>Предпочтения </a:t>
            </a:r>
            <a:r>
              <a:rPr lang="ru-RU" sz="5000" dirty="0" err="1">
                <a:solidFill>
                  <a:srgbClr val="FFFFFF"/>
                </a:solidFill>
              </a:rPr>
              <a:t>mHealth</a:t>
            </a:r>
            <a:r>
              <a:rPr lang="ru-RU" sz="5000" dirty="0">
                <a:solidFill>
                  <a:srgbClr val="FFFFFF"/>
                </a:solidFill>
              </a:rPr>
              <a:t> в отношении мер по прекращению курения электронных сигарет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4200" y="595075"/>
            <a:ext cx="6363800" cy="4968383"/>
          </a:xfrm>
        </p:spPr>
        <p:txBody>
          <a:bodyPr anchor="b"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получить поддержку со стороны сверстников (например, через онлайн-форумы для получения советов по управлению отказом от курения) и включение отслеживания прогресса (например, способ отслеживать, как долго человек не употреблял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способ подсчитать сумму денег, сэкономленную при отказе от электронных сигарет).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предпочтениями были просвещение о вреде электронных сигарет,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 (например, выращивание виртуального растения или получение значка за достижение контрольных показателей при попытке бросить курить)  </a:t>
            </a:r>
          </a:p>
        </p:txBody>
      </p:sp>
    </p:spTree>
    <p:extLst>
      <p:ext uri="{BB962C8B-B14F-4D97-AF65-F5344CB8AC3E}">
        <p14:creationId xmlns:p14="http://schemas.microsoft.com/office/powerpoint/2010/main" val="11328150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РМАНПО">
      <a:dk1>
        <a:srgbClr val="720A0A"/>
      </a:dk1>
      <a:lt1>
        <a:sysClr val="window" lastClr="FFFFFF"/>
      </a:lt1>
      <a:dk2>
        <a:srgbClr val="251351"/>
      </a:dk2>
      <a:lt2>
        <a:srgbClr val="FEEFE5"/>
      </a:lt2>
      <a:accent1>
        <a:srgbClr val="00916E"/>
      </a:accent1>
      <a:accent2>
        <a:srgbClr val="E24920"/>
      </a:accent2>
      <a:accent3>
        <a:srgbClr val="3DB7D8"/>
      </a:accent3>
      <a:accent4>
        <a:srgbClr val="E57565"/>
      </a:accent4>
      <a:accent5>
        <a:srgbClr val="1E1E1C"/>
      </a:accent5>
      <a:accent6>
        <a:srgbClr val="47A88E"/>
      </a:accent6>
      <a:hlink>
        <a:srgbClr val="B24949"/>
      </a:hlink>
      <a:folHlink>
        <a:srgbClr val="61539B"/>
      </a:folHlink>
    </a:clrScheme>
    <a:fontScheme name="ОСНОВНАЯ">
      <a:majorFont>
        <a:latin typeface="Droid Serif"/>
        <a:ea typeface=""/>
        <a:cs typeface=""/>
      </a:majorFont>
      <a:minorFont>
        <a:latin typeface="Droid Serif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944</Words>
  <Application>Microsoft Office PowerPoint</Application>
  <PresentationFormat>Широкоэкранный</PresentationFormat>
  <Paragraphs>49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Droid Serif</vt:lpstr>
      <vt:lpstr>Times New Roman</vt:lpstr>
      <vt:lpstr>Тема Office</vt:lpstr>
      <vt:lpstr>Office Theme</vt:lpstr>
      <vt:lpstr>При отказе от электронных сигарет помогут цифровые технологии?</vt:lpstr>
      <vt:lpstr>История</vt:lpstr>
      <vt:lpstr>Электронная сигарета (e-cigarette) </vt:lpstr>
      <vt:lpstr>Эффекты от курения</vt:lpstr>
      <vt:lpstr>Научные данные о вреде курения электронных сигарет</vt:lpstr>
      <vt:lpstr>Презентация PowerPoint</vt:lpstr>
      <vt:lpstr>Отсутствие всякого  дыма лучше электронного дыма! </vt:lpstr>
      <vt:lpstr>Факторы, повышающие готовность, мотивацию и самоэффективность к отказу от электронных сигарет</vt:lpstr>
      <vt:lpstr>Предпочтения mHealth в отношении мер по прекращению курения электронных сигарет</vt:lpstr>
      <vt:lpstr>Презентация PowerPoint</vt:lpstr>
      <vt:lpstr>Презентация PowerPoint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Отказ от использования электронных сигарет – помогут ли цифровые технологии?</dc:title>
  <dc:creator>наука</dc:creator>
  <cp:lastModifiedBy>Admin</cp:lastModifiedBy>
  <cp:revision>49</cp:revision>
  <dcterms:created xsi:type="dcterms:W3CDTF">2023-09-25T09:36:31Z</dcterms:created>
  <dcterms:modified xsi:type="dcterms:W3CDTF">2023-12-07T10:56:33Z</dcterms:modified>
</cp:coreProperties>
</file>