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74" r:id="rId6"/>
    <p:sldId id="270" r:id="rId7"/>
    <p:sldId id="271" r:id="rId8"/>
    <p:sldId id="275" r:id="rId9"/>
    <p:sldId id="27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245"/>
    <a:srgbClr val="1E0A72"/>
    <a:srgbClr val="EB3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5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1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6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0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62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04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30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57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8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8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FB166-9AD6-4F4C-96D3-4DE61F276F88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24427-5DF0-46C2-BE94-E971FF7B0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3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oncohem.r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426128" y="506251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0" y="1985798"/>
            <a:ext cx="9264023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1E0A72"/>
                </a:solidFill>
                <a:latin typeface="Myriad Pro" panose="020B0503030403020204" pitchFamily="34" charset="0"/>
                <a:ea typeface="Calibri" panose="020F0502020204030204" pitchFamily="34" charset="0"/>
              </a:rPr>
              <a:t>РМАНПО МЗ РФ совместно с РОССИЙСКИМ ОБЩЕСТВОМ ОНКОГЕМАТОЛОГОВ</a:t>
            </a:r>
            <a:endParaRPr lang="en-US" sz="3200" b="1" dirty="0">
              <a:solidFill>
                <a:srgbClr val="1E0A72"/>
              </a:solidFill>
              <a:latin typeface="Myriad Pro" panose="020B050303040302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7340" y="3186127"/>
            <a:ext cx="7713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1E0A72"/>
                </a:solidFill>
                <a:latin typeface="Myriad Pro" panose="020B0503030403020204" pitchFamily="34" charset="0"/>
                <a:ea typeface="Calibri" panose="020F0502020204030204" pitchFamily="34" charset="0"/>
              </a:rPr>
              <a:t>ПРИСТУПАЕТ К ОСУЩЕСТВЛЕНИЮ НОВОГО ПРОЕКТА</a:t>
            </a:r>
            <a:endParaRPr lang="ru-RU" sz="1600" b="1" dirty="0">
              <a:solidFill>
                <a:srgbClr val="1E0A72"/>
              </a:solidFill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63604" y="3800127"/>
            <a:ext cx="77137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4900" indent="-3429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  <a:tabLst>
                <a:tab pos="2597150" algn="l"/>
              </a:tabLst>
            </a:pPr>
            <a:r>
              <a:rPr lang="ru-RU" sz="2000" dirty="0">
                <a:solidFill>
                  <a:srgbClr val="BD4245"/>
                </a:solidFill>
                <a:latin typeface="Myriad Pro" panose="020B0503030403020204" pitchFamily="34" charset="0"/>
              </a:rPr>
              <a:t> </a:t>
            </a:r>
            <a:r>
              <a:rPr lang="ru-RU" sz="2000" i="1" dirty="0">
                <a:solidFill>
                  <a:srgbClr val="BD4245"/>
                </a:solidFill>
                <a:latin typeface="Myriad Pro" panose="020B0503030403020204" pitchFamily="34" charset="0"/>
              </a:rPr>
              <a:t>работать с молодыми специалистами</a:t>
            </a:r>
            <a:endParaRPr lang="ru-RU" sz="2000" dirty="0">
              <a:solidFill>
                <a:srgbClr val="BD4245"/>
              </a:solidFill>
              <a:latin typeface="Myriad Pro" panose="020B0503030403020204" pitchFamily="34" charset="0"/>
            </a:endParaRPr>
          </a:p>
          <a:p>
            <a:pPr marL="594900" indent="-3429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  <a:tabLst>
                <a:tab pos="2597150" algn="l"/>
              </a:tabLst>
            </a:pPr>
            <a:r>
              <a:rPr lang="ru-RU" sz="2000" i="1" dirty="0">
                <a:solidFill>
                  <a:srgbClr val="BD4245"/>
                </a:solidFill>
                <a:latin typeface="Myriad Pro" panose="020B0503030403020204" pitchFamily="34" charset="0"/>
              </a:rPr>
              <a:t> способствовать росту профессионалов</a:t>
            </a:r>
            <a:endParaRPr lang="ru-RU" sz="2000" dirty="0">
              <a:solidFill>
                <a:srgbClr val="BD4245"/>
              </a:solidFill>
              <a:latin typeface="Myriad Pro" panose="020B0503030403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35EAE46-543A-48F7-B088-E10ED81FE8A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70250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A902577-62B6-4503-B6C5-680FB67DE33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271441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97654" y="500174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2" y="1985798"/>
            <a:ext cx="66461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«ШКОЛА МОЛОДОГО ЭКСПЕРТА»</a:t>
            </a:r>
            <a:r>
              <a:rPr lang="ru-RU" sz="2000" dirty="0">
                <a:solidFill>
                  <a:srgbClr val="BD4245"/>
                </a:solidFill>
                <a:latin typeface="Myriad Pro" panose="020B0503030403020204" pitchFamily="34" charset="0"/>
              </a:rPr>
              <a:t> </a:t>
            </a:r>
            <a:r>
              <a:rPr lang="en-US" sz="2000" dirty="0">
                <a:solidFill>
                  <a:srgbClr val="BD4245"/>
                </a:solidFill>
                <a:latin typeface="Myriad Pro" panose="020B0503030403020204" pitchFamily="34" charset="0"/>
              </a:rPr>
              <a:t>–</a:t>
            </a:r>
            <a:r>
              <a:rPr lang="ru-RU" sz="2000" dirty="0">
                <a:solidFill>
                  <a:srgbClr val="BD4245"/>
                </a:solidFill>
                <a:latin typeface="Myriad Pro" panose="020B0503030403020204" pitchFamily="34" charset="0"/>
              </a:rPr>
              <a:t> </a:t>
            </a:r>
          </a:p>
          <a:p>
            <a:r>
              <a:rPr lang="ru-RU" dirty="0">
                <a:latin typeface="Myriad Pro" panose="020B0503030403020204" pitchFamily="34" charset="0"/>
              </a:rPr>
              <a:t>площадка для объединения представителей различных специальностей, работающих в области онкогематологии</a:t>
            </a:r>
          </a:p>
          <a:p>
            <a:endParaRPr lang="ru-RU" dirty="0">
              <a:latin typeface="Myriad Pro" panose="020B0503030403020204" pitchFamily="34" charset="0"/>
            </a:endParaRPr>
          </a:p>
          <a:p>
            <a:r>
              <a:rPr lang="ru-RU" sz="1400" dirty="0">
                <a:latin typeface="Myriad Pro" panose="020B0503030403020204" pitchFamily="34" charset="0"/>
              </a:rPr>
              <a:t> </a:t>
            </a:r>
          </a:p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ОСНОВНАЯ ЦЕЛЬ ШКОЛЫ</a:t>
            </a:r>
            <a:r>
              <a:rPr lang="ru-RU" sz="2000" dirty="0">
                <a:solidFill>
                  <a:srgbClr val="BD4245"/>
                </a:solidFill>
                <a:latin typeface="Myriad Pro" panose="020B0503030403020204" pitchFamily="34" charset="0"/>
              </a:rPr>
              <a:t> – </a:t>
            </a:r>
          </a:p>
          <a:p>
            <a:r>
              <a:rPr lang="ru-RU" dirty="0">
                <a:latin typeface="Myriad Pro" panose="020B0503030403020204" pitchFamily="34" charset="0"/>
              </a:rPr>
              <a:t>расширение клинического опыта молодых специалистов </a:t>
            </a:r>
          </a:p>
          <a:p>
            <a:r>
              <a:rPr lang="ru-RU" dirty="0">
                <a:latin typeface="Myriad Pro" panose="020B0503030403020204" pitchFamily="34" charset="0"/>
              </a:rPr>
              <a:t>и формирование профессионального кругозора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46880-9668-45FD-A363-A5F9D3E89C9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167607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49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859338"/>
            <a:ext cx="6733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ЗАДАЧАМИ ШКОЛЫ ЯВЛЯЮТСЯ:</a:t>
            </a:r>
            <a:endParaRPr lang="ru-RU" sz="2400" dirty="0">
              <a:solidFill>
                <a:srgbClr val="BD4245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87341" y="2328820"/>
            <a:ext cx="8465847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предоставление возможности участникам напрямую общаться с видными специалистами в области </a:t>
            </a:r>
            <a:r>
              <a:rPr lang="ru-RU" sz="1600" dirty="0" err="1">
                <a:latin typeface="Myriad Pro" panose="020B0503030403020204" pitchFamily="34" charset="0"/>
                <a:ea typeface="Calibri" panose="020F0502020204030204" pitchFamily="34" charset="0"/>
              </a:rPr>
              <a:t>онкогематологии</a:t>
            </a: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, задавать вопросы на профессиональные темы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обеспечение возможности молодым специалистам получать экспертные комментарии касательно их собственных научно-практических наработок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формирование исследовательских навыков и умения работать с профессиональной литературой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формирование практических навыков публичных выступлений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обучение навыкам написания научных статей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формирование навыков подготовки презентаций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обучение и отработка навыков представления клинических случаев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отработка навыков работы со статистикой, </a:t>
            </a:r>
            <a:r>
              <a:rPr lang="ru-RU" sz="1600" dirty="0" err="1">
                <a:latin typeface="Myriad Pro" panose="020B0503030403020204" pitchFamily="34" charset="0"/>
                <a:ea typeface="Calibri" panose="020F0502020204030204" pitchFamily="34" charset="0"/>
              </a:rPr>
              <a:t>биостатистикой</a:t>
            </a: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 и </a:t>
            </a:r>
            <a:r>
              <a:rPr lang="ru-RU" sz="1600" dirty="0" err="1">
                <a:latin typeface="Myriad Pro" panose="020B0503030403020204" pitchFamily="34" charset="0"/>
                <a:ea typeface="Calibri" panose="020F0502020204030204" pitchFamily="34" charset="0"/>
              </a:rPr>
              <a:t>тд</a:t>
            </a: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.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освоение профессиональной этики и знания юридических аспектов работы по специальности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  <a:ea typeface="Calibri" panose="020F0502020204030204" pitchFamily="34" charset="0"/>
              </a:rPr>
              <a:t>углубленное изучение отдельных тем и проблем в рамках </a:t>
            </a:r>
            <a:r>
              <a:rPr lang="ru-RU" sz="1600" dirty="0" err="1">
                <a:latin typeface="Myriad Pro" panose="020B0503030403020204" pitchFamily="34" charset="0"/>
                <a:ea typeface="Calibri" panose="020F0502020204030204" pitchFamily="34" charset="0"/>
              </a:rPr>
              <a:t>онкогематологии</a:t>
            </a:r>
            <a:endParaRPr lang="ru-RU" sz="16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2495E1-1689-4025-8EA4-674837FD86D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92277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49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859338"/>
            <a:ext cx="6733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ЗАСЕДАНИЯ ПЛАНИРУЕТСЯ ПРОВОДИТЬ</a:t>
            </a:r>
            <a:endParaRPr lang="ru-RU" sz="2000" dirty="0">
              <a:solidFill>
                <a:srgbClr val="BD4245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87341" y="2328820"/>
            <a:ext cx="715198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на регулярной основе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очно или онлайн, в зависимости от того, что диктует ситуация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с включением лекционных выступлений крупных ученых, специалистов в области </a:t>
            </a:r>
            <a:r>
              <a:rPr lang="ru-RU" dirty="0" err="1">
                <a:latin typeface="Myriad Pro" panose="020B0503030403020204" pitchFamily="34" charset="0"/>
              </a:rPr>
              <a:t>онкогематологии</a:t>
            </a:r>
            <a:r>
              <a:rPr lang="ru-RU" dirty="0">
                <a:latin typeface="Myriad Pro" panose="020B0503030403020204" pitchFamily="34" charset="0"/>
              </a:rPr>
              <a:t>, как отечественных, так и зарубежных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с обязательной практической составляющей в форме мастер-классов, направленных на выработку конкретных практических навыков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с обязательными выступлениями молодых специалистов, отобранными конкурсной комиссией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87341" y="4178829"/>
            <a:ext cx="7074165" cy="248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1400" dirty="0"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1400" dirty="0"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1400" dirty="0"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1400" dirty="0"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2000" b="1" dirty="0"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ru-RU" sz="2000" b="1" dirty="0">
                <a:latin typeface="Myriad Pro" panose="020B0503030403020204" pitchFamily="34" charset="0"/>
                <a:ea typeface="Calibri" panose="020F0502020204030204" pitchFamily="34" charset="0"/>
              </a:rPr>
              <a:t>Заседания планируются как мультидисциплинарные, так и строго тематические, посвященные отдельным направлениям в онкогематологии</a:t>
            </a:r>
            <a:r>
              <a:rPr lang="ru-RU" sz="1400" dirty="0">
                <a:latin typeface="Myriad Pro" panose="020B0503030403020204" pitchFamily="34" charset="0"/>
                <a:ea typeface="Calibri" panose="020F0502020204030204" pitchFamily="34" charset="0"/>
              </a:rPr>
              <a:t>.</a:t>
            </a:r>
            <a:endParaRPr lang="ru-RU" sz="1100" dirty="0"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5162849-8BEB-4865-82BD-7BECF092871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92408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49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859338"/>
            <a:ext cx="6733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КОНКУРСНАЯ КОМИССИЯ</a:t>
            </a:r>
            <a:r>
              <a:rPr lang="ru-RU" sz="2000" dirty="0">
                <a:solidFill>
                  <a:srgbClr val="BD4245"/>
                </a:solidFill>
                <a:latin typeface="Myriad Pro" panose="020B0503030403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7341" y="2259448"/>
            <a:ext cx="6636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Myriad Pro" panose="020B0503030403020204" pitchFamily="34" charset="0"/>
              </a:rPr>
              <a:t>представляет собой постоянно действующую группу опытных </a:t>
            </a:r>
            <a:r>
              <a:rPr lang="ru-RU" sz="1600" dirty="0" err="1">
                <a:latin typeface="Myriad Pro" panose="020B0503030403020204" pitchFamily="34" charset="0"/>
              </a:rPr>
              <a:t>онкогематологов</a:t>
            </a:r>
            <a:r>
              <a:rPr lang="ru-RU" sz="1600" dirty="0">
                <a:latin typeface="Myriad Pro" panose="020B0503030403020204" pitchFamily="34" charset="0"/>
              </a:rPr>
              <a:t>, принимающих заявки к выступлениям постоянно и регулярно отбирающих работы к публичному представлению.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087341" y="3330769"/>
            <a:ext cx="66364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Myriad Pro" panose="020B0503030403020204" pitchFamily="34" charset="0"/>
              </a:rPr>
              <a:t>Конкурсная комиссия также оценивает выступления участников, отбирает победителей и премирует их. Премирование запланировано на ежегодной основе, победители по результатам конкурсных выступлений будут оглашаться один раз в год, на одном из мероприятий Общества </a:t>
            </a:r>
            <a:r>
              <a:rPr lang="ru-RU" dirty="0" err="1">
                <a:latin typeface="Myriad Pro" panose="020B0503030403020204" pitchFamily="34" charset="0"/>
              </a:rPr>
              <a:t>онкогематологов</a:t>
            </a:r>
            <a:r>
              <a:rPr lang="ru-RU" dirty="0">
                <a:latin typeface="Myriad Pro" panose="020B0503030403020204" pitchFamily="34" charset="0"/>
              </a:rPr>
              <a:t>. 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F53659-8CD9-4D4E-8E45-A78BC5880ED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370620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49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859338"/>
            <a:ext cx="6733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В ПРЕМИАЛЬНЫЙ ФОНД ВХОДЯТ: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7341" y="2328820"/>
            <a:ext cx="7151987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спонсирование участия победителя в одном из крупных международных форумов по </a:t>
            </a:r>
            <a:r>
              <a:rPr lang="ru-RU" dirty="0" err="1">
                <a:latin typeface="Myriad Pro" panose="020B0503030403020204" pitchFamily="34" charset="0"/>
              </a:rPr>
              <a:t>онкогематологии</a:t>
            </a:r>
            <a:endParaRPr lang="ru-RU" dirty="0">
              <a:latin typeface="Myriad Pro" panose="020B0503030403020204" pitchFamily="34" charset="0"/>
            </a:endParaRP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стажировки в крупных федеральных и региональных центрах</a:t>
            </a: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оплаченные подписки на профессиональные международные издания</a:t>
            </a:r>
          </a:p>
          <a:p>
            <a:pPr marL="171450" indent="-17145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dirty="0">
                <a:latin typeface="Myriad Pro" panose="020B0503030403020204" pitchFamily="34" charset="0"/>
              </a:rPr>
              <a:t>планируются и другие поощрительные призы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EA19A1-C8B4-4155-A6BA-79829FB0411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1283824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50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985798"/>
            <a:ext cx="67336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Myriad Pro" panose="020B0503030403020204" pitchFamily="34" charset="0"/>
              </a:rPr>
              <a:t>Вся информация будет рассылаться зарегистрированным участникам проекта и размещаться на сайте Общества </a:t>
            </a:r>
            <a:r>
              <a:rPr lang="ru-RU" sz="1600" dirty="0" err="1">
                <a:latin typeface="Myriad Pro" panose="020B0503030403020204" pitchFamily="34" charset="0"/>
              </a:rPr>
              <a:t>онкогематологов</a:t>
            </a:r>
            <a:r>
              <a:rPr lang="ru-RU" sz="1600" dirty="0">
                <a:latin typeface="Myriad Pro" panose="020B0503030403020204" pitchFamily="34" charset="0"/>
              </a:rPr>
              <a:t>  </a:t>
            </a:r>
            <a:r>
              <a:rPr lang="ru-RU" sz="1600" u="sng" dirty="0">
                <a:latin typeface="Myriad Pro" panose="020B0503030403020204" pitchFamily="34" charset="0"/>
                <a:hlinkClick r:id="rId3"/>
              </a:rPr>
              <a:t>www.rusoncohem.ru</a:t>
            </a:r>
            <a:endParaRPr lang="ru-RU" sz="1600" dirty="0">
              <a:latin typeface="Myriad Pro" panose="020B0503030403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7341" y="2809899"/>
            <a:ext cx="547882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rgbClr val="BD4245"/>
                </a:solidFill>
                <a:latin typeface="Myriad Pro" panose="020B0503030403020204" pitchFamily="34" charset="0"/>
              </a:rPr>
              <a:t>На главной странице сайта будет открыт отдельный раздел «Школа молодого эксперта», в котором будут размещаться: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</a:rPr>
              <a:t>общая информация по проекту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</a:rPr>
              <a:t>информация по программам мероприятий, календарь мероприятий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</a:rPr>
              <a:t>записи прошедших заседаний</a:t>
            </a:r>
          </a:p>
          <a:p>
            <a:pPr marL="172800" indent="-172800">
              <a:spcBef>
                <a:spcPts val="600"/>
              </a:spcBef>
              <a:buClr>
                <a:srgbClr val="BD4245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Myriad Pro" panose="020B0503030403020204" pitchFamily="34" charset="0"/>
              </a:rPr>
              <a:t>анонсы предстоящих заседаний</a:t>
            </a:r>
          </a:p>
          <a:p>
            <a:endParaRPr lang="ru-RU" sz="1400" b="1" dirty="0">
              <a:solidFill>
                <a:srgbClr val="BD4245"/>
              </a:solidFill>
              <a:latin typeface="Myriad Pro" panose="020B0503030403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2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49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1" y="1859338"/>
            <a:ext cx="6733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BD4245"/>
                </a:solidFill>
                <a:latin typeface="Myriad Pro" panose="020B0503030403020204" pitchFamily="34" charset="0"/>
              </a:rPr>
              <a:t>ДЛЯ РЕГИСТРАЦИИ УЧАСТНИКА В ПРОЕКТЕ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7341" y="2328820"/>
            <a:ext cx="71519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Myriad Pro" panose="020B0503030403020204" pitchFamily="34" charset="0"/>
              </a:rPr>
              <a:t>необходимо пройти регистрацию на одно из заседаний Школы (в анонсе мероприятия) или напрямую на сайтах РМАНПО 9 кафедра онкологии и паллиативной медицины им. </a:t>
            </a:r>
            <a:r>
              <a:rPr lang="ru-RU" sz="1600" dirty="0" err="1">
                <a:latin typeface="Myriad Pro" panose="020B0503030403020204" pitchFamily="34" charset="0"/>
              </a:rPr>
              <a:t>А.И.Савицкого</a:t>
            </a:r>
            <a:r>
              <a:rPr lang="ru-RU" sz="1600" dirty="0">
                <a:latin typeface="Myriad Pro" panose="020B0503030403020204" pitchFamily="34" charset="0"/>
              </a:rPr>
              <a:t>) и  Общества в разделе Школа молодого эксперта</a:t>
            </a:r>
            <a:r>
              <a:rPr lang="ru-RU" sz="1400" dirty="0">
                <a:latin typeface="Myriad Pro" panose="020B0503030403020204" pitchFamily="34" charset="0"/>
              </a:rPr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BFD799-7FC4-43E1-97F0-2166405A160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151763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1"/>
          <a:stretch/>
        </p:blipFill>
        <p:spPr>
          <a:xfrm flipH="1">
            <a:off x="0" y="270250"/>
            <a:ext cx="12192000" cy="65877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87342" y="1985797"/>
            <a:ext cx="62473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Myriad Pro" panose="020B0503030403020204" pitchFamily="34" charset="0"/>
              </a:rPr>
              <a:t>Приглашаем вас и ваших коллег присоединяться к нашим </a:t>
            </a:r>
            <a:r>
              <a:rPr lang="ru-RU" sz="1600">
                <a:latin typeface="Myriad Pro" panose="020B0503030403020204" pitchFamily="34" charset="0"/>
              </a:rPr>
              <a:t>начинаниям и </a:t>
            </a:r>
            <a:r>
              <a:rPr lang="ru-RU" sz="1600" dirty="0">
                <a:latin typeface="Myriad Pro" panose="020B0503030403020204" pitchFamily="34" charset="0"/>
              </a:rPr>
              <a:t>делиться своими научными и клиническими задачами и успехами</a:t>
            </a:r>
            <a:r>
              <a:rPr lang="ru-RU" sz="1400" dirty="0"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7342" y="2666256"/>
            <a:ext cx="73368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2400" b="1" dirty="0">
              <a:solidFill>
                <a:srgbClr val="BD4245"/>
              </a:solidFill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2400" b="1" dirty="0">
              <a:solidFill>
                <a:srgbClr val="BD4245"/>
              </a:solidFill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ru-RU" sz="2400" b="1" dirty="0">
              <a:solidFill>
                <a:srgbClr val="BD4245"/>
              </a:solidFill>
              <a:latin typeface="Myriad Pro" panose="020B0503030403020204" pitchFamily="34" charset="0"/>
              <a:ea typeface="Calibri" panose="020F050202020403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BD4245"/>
                </a:solidFill>
                <a:latin typeface="Myriad Pro" panose="020B0503030403020204" pitchFamily="34" charset="0"/>
                <a:ea typeface="Calibri" panose="020F0502020204030204" pitchFamily="34" charset="0"/>
              </a:rPr>
              <a:t>УСПЕХОВ ВАМ И ПРОФЕССИОНАЛЬНОГО РОСТА!</a:t>
            </a:r>
            <a:endParaRPr lang="ru-RU" dirty="0">
              <a:solidFill>
                <a:srgbClr val="BD4245"/>
              </a:solidFill>
              <a:effectLst/>
              <a:latin typeface="Myriad Pro" panose="020B050303040302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615" y="500174"/>
            <a:ext cx="2084851" cy="4628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31" y="113011"/>
            <a:ext cx="2400445" cy="120022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17FDB2B-5D71-4ECC-B47B-7CE6ED05CFE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31573" y="257873"/>
            <a:ext cx="1534968" cy="1212600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6608815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438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Артеменко</dc:creator>
  <cp:lastModifiedBy>Поддубная Ирина</cp:lastModifiedBy>
  <cp:revision>19</cp:revision>
  <dcterms:created xsi:type="dcterms:W3CDTF">2020-10-30T07:19:24Z</dcterms:created>
  <dcterms:modified xsi:type="dcterms:W3CDTF">2020-11-03T17:49:23Z</dcterms:modified>
</cp:coreProperties>
</file>