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7" r:id="rId2"/>
    <p:sldId id="271" r:id="rId3"/>
    <p:sldId id="259" r:id="rId4"/>
    <p:sldId id="260" r:id="rId5"/>
    <p:sldId id="261" r:id="rId6"/>
    <p:sldId id="328" r:id="rId7"/>
    <p:sldId id="327" r:id="rId8"/>
    <p:sldId id="333" r:id="rId9"/>
    <p:sldId id="329" r:id="rId10"/>
    <p:sldId id="330" r:id="rId11"/>
    <p:sldId id="331" r:id="rId12"/>
    <p:sldId id="332" r:id="rId13"/>
    <p:sldId id="299" r:id="rId14"/>
    <p:sldId id="338" r:id="rId15"/>
    <p:sldId id="335" r:id="rId16"/>
    <p:sldId id="336" r:id="rId17"/>
    <p:sldId id="337" r:id="rId18"/>
    <p:sldId id="300" r:id="rId19"/>
    <p:sldId id="339" r:id="rId20"/>
    <p:sldId id="340" r:id="rId21"/>
    <p:sldId id="341" r:id="rId22"/>
    <p:sldId id="342" r:id="rId23"/>
  </p:sldIdLst>
  <p:sldSz cx="9144000" cy="6858000" type="screen4x3"/>
  <p:notesSz cx="6735763" cy="98663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0033CC"/>
    <a:srgbClr val="00009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11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53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-605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AAA58C-07EA-4FAE-B8C0-F4735582CE1B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5B33B75-80B9-4292-8C4F-C9A103010614}">
      <dgm:prSet phldrT="[Текст]"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Совет молодежи РМАНПО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4DC77DB-209B-413F-AD08-C8B4A90B94EE}" type="parTrans" cxnId="{BDDC3BFC-49CB-4B76-A38A-1254C2B5AA86}">
      <dgm:prSet/>
      <dgm:spPr/>
      <dgm:t>
        <a:bodyPr/>
        <a:lstStyle/>
        <a:p>
          <a:endParaRPr lang="ru-RU"/>
        </a:p>
      </dgm:t>
    </dgm:pt>
    <dgm:pt modelId="{3A90EAB6-EB48-447D-B31B-CD723BE16768}" type="sibTrans" cxnId="{BDDC3BFC-49CB-4B76-A38A-1254C2B5AA86}">
      <dgm:prSet/>
      <dgm:spPr/>
      <dgm:t>
        <a:bodyPr/>
        <a:lstStyle/>
        <a:p>
          <a:endParaRPr lang="ru-RU"/>
        </a:p>
      </dgm:t>
    </dgm:pt>
    <dgm:pt modelId="{6E102D84-8A91-496E-8E61-874B375ECA51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4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НАУКА</a:t>
          </a:r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</a:p>
        <a:p>
          <a:pPr>
            <a:spcAft>
              <a:spcPts val="0"/>
            </a:spcAft>
          </a:pPr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- 1</a:t>
          </a:r>
          <a:r>
            <a:rPr lang="en-US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</a:t>
          </a:r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Школ молодых ученых</a:t>
          </a:r>
        </a:p>
        <a:p>
          <a:pPr>
            <a:spcAft>
              <a:spcPts val="0"/>
            </a:spcAft>
          </a:pPr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-Ежегодная конференция молодых ученых </a:t>
          </a:r>
        </a:p>
        <a:p>
          <a:pPr>
            <a:spcAft>
              <a:spcPts val="0"/>
            </a:spcAft>
          </a:pPr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Участие в </a:t>
          </a:r>
          <a:r>
            <a:rPr lang="ru-RU" sz="12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грантовых</a:t>
          </a:r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программах молодых ученых</a:t>
          </a:r>
        </a:p>
        <a:p>
          <a:pPr>
            <a:spcAft>
              <a:spcPts val="0"/>
            </a:spcAft>
          </a:pPr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Поддержка публикационной активности молодых ученых</a:t>
          </a:r>
          <a:endParaRPr lang="ru-RU" sz="1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BC18946-AB15-47F2-BB5D-9C9A7D61D360}" type="parTrans" cxnId="{66ECA863-CEFF-499C-B2AA-0CD737249758}">
      <dgm:prSet/>
      <dgm:spPr/>
      <dgm:t>
        <a:bodyPr/>
        <a:lstStyle/>
        <a:p>
          <a:endParaRPr lang="ru-RU"/>
        </a:p>
      </dgm:t>
    </dgm:pt>
    <dgm:pt modelId="{D6424577-EB93-4426-8BFD-5579519C0704}" type="sibTrans" cxnId="{66ECA863-CEFF-499C-B2AA-0CD737249758}">
      <dgm:prSet/>
      <dgm:spPr/>
      <dgm:t>
        <a:bodyPr/>
        <a:lstStyle/>
        <a:p>
          <a:endParaRPr lang="ru-RU"/>
        </a:p>
      </dgm:t>
    </dgm:pt>
    <dgm:pt modelId="{2626FFA9-F8F5-4259-BA91-D80369D99F85}">
      <dgm:prSet phldrT="[Текст]" custT="1"/>
      <dgm:spPr/>
      <dgm:t>
        <a:bodyPr/>
        <a:lstStyle/>
        <a:p>
          <a:r>
            <a:rPr lang="ru-RU" sz="14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ЗОЖ</a:t>
          </a:r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</a:p>
        <a:p>
          <a:r>
            <a:rPr lang="ru-RU" sz="11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- 2 спортивных зала в общежитиях</a:t>
          </a:r>
        </a:p>
        <a:p>
          <a:r>
            <a:rPr lang="ru-RU" sz="11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Ежегодные дни здоровья</a:t>
          </a:r>
        </a:p>
        <a:p>
          <a:r>
            <a:rPr lang="ru-RU" sz="11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Футбольная команда </a:t>
          </a:r>
        </a:p>
        <a:p>
          <a:r>
            <a:rPr lang="ru-RU" sz="11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Лекторий по профилактике зависимостей</a:t>
          </a:r>
          <a:endParaRPr lang="ru-RU" sz="11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0FDBCCD-84A6-499E-96B6-34CD4DB7C94F}" type="parTrans" cxnId="{33485AF2-59C9-4731-8E75-1DB987FD68B5}">
      <dgm:prSet/>
      <dgm:spPr/>
      <dgm:t>
        <a:bodyPr/>
        <a:lstStyle/>
        <a:p>
          <a:endParaRPr lang="ru-RU"/>
        </a:p>
      </dgm:t>
    </dgm:pt>
    <dgm:pt modelId="{EDEAC79D-1862-4FD6-8C34-5CD3248D5776}" type="sibTrans" cxnId="{33485AF2-59C9-4731-8E75-1DB987FD68B5}">
      <dgm:prSet/>
      <dgm:spPr/>
      <dgm:t>
        <a:bodyPr/>
        <a:lstStyle/>
        <a:p>
          <a:endParaRPr lang="ru-RU"/>
        </a:p>
      </dgm:t>
    </dgm:pt>
    <dgm:pt modelId="{698A095D-8D9D-424D-8E4F-E44EB6C9BC5B}">
      <dgm:prSet custT="1"/>
      <dgm:spPr/>
      <dgm:t>
        <a:bodyPr/>
        <a:lstStyle/>
        <a:p>
          <a:r>
            <a:rPr lang="ru-RU" sz="14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ПАТРИОТИЗМ</a:t>
          </a:r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</a:p>
        <a:p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Встреча с ветеранами ВОВ, Героями России</a:t>
          </a:r>
        </a:p>
        <a:p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Регулярные экскурсии в музей РМАНПО </a:t>
          </a:r>
        </a:p>
      </dgm:t>
    </dgm:pt>
    <dgm:pt modelId="{35B8F781-A89B-4B71-8B68-FF00D79164D2}" type="parTrans" cxnId="{BDD3F1E6-7D49-4CA4-ACDD-AA409907996D}">
      <dgm:prSet/>
      <dgm:spPr/>
      <dgm:t>
        <a:bodyPr/>
        <a:lstStyle/>
        <a:p>
          <a:endParaRPr lang="ru-RU"/>
        </a:p>
      </dgm:t>
    </dgm:pt>
    <dgm:pt modelId="{45E5E702-2F82-469F-B5CB-482AFF9C7C42}" type="sibTrans" cxnId="{BDD3F1E6-7D49-4CA4-ACDD-AA409907996D}">
      <dgm:prSet/>
      <dgm:spPr/>
      <dgm:t>
        <a:bodyPr/>
        <a:lstStyle/>
        <a:p>
          <a:endParaRPr lang="ru-RU"/>
        </a:p>
      </dgm:t>
    </dgm:pt>
    <dgm:pt modelId="{14991503-40A1-4CF1-92AB-49DD2686F0B5}">
      <dgm:prSet custT="1"/>
      <dgm:spPr/>
      <dgm:t>
        <a:bodyPr/>
        <a:lstStyle/>
        <a:p>
          <a:r>
            <a:rPr lang="ru-RU" sz="14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ВОЛОНТЕРСТВО</a:t>
          </a:r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</a:p>
        <a:p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Дни донора</a:t>
          </a:r>
        </a:p>
        <a:p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Патронаж над Пансионом воспитанниц Минобороны России</a:t>
          </a:r>
        </a:p>
        <a:p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Участие в организации международных форумов</a:t>
          </a:r>
        </a:p>
        <a:p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Работа в детских домах</a:t>
          </a:r>
        </a:p>
      </dgm:t>
    </dgm:pt>
    <dgm:pt modelId="{4BB8A808-D389-4B1C-B131-B3D8ADD8842D}" type="parTrans" cxnId="{E54E8FEC-FC30-417C-88B9-A4FD8F80BCC5}">
      <dgm:prSet/>
      <dgm:spPr/>
      <dgm:t>
        <a:bodyPr/>
        <a:lstStyle/>
        <a:p>
          <a:endParaRPr lang="ru-RU"/>
        </a:p>
      </dgm:t>
    </dgm:pt>
    <dgm:pt modelId="{3B8327C4-3F4F-4176-A4DA-8061FEBB41FE}" type="sibTrans" cxnId="{E54E8FEC-FC30-417C-88B9-A4FD8F80BCC5}">
      <dgm:prSet/>
      <dgm:spPr/>
      <dgm:t>
        <a:bodyPr/>
        <a:lstStyle/>
        <a:p>
          <a:endParaRPr lang="ru-RU"/>
        </a:p>
      </dgm:t>
    </dgm:pt>
    <dgm:pt modelId="{710815C6-FB4D-44EE-89F4-DA92ACC89E82}">
      <dgm:prSet custT="1"/>
      <dgm:spPr/>
      <dgm:t>
        <a:bodyPr/>
        <a:lstStyle/>
        <a:p>
          <a:r>
            <a:rPr lang="ru-RU" sz="14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ТВОРЧЕСТВО</a:t>
          </a:r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</a:p>
        <a:p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Концерты к торжественным датам</a:t>
          </a:r>
        </a:p>
        <a:p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Кружки танцев и вокала в общежитиях</a:t>
          </a:r>
          <a:endParaRPr lang="en-US" sz="1200" b="1" i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EDBA4D6-BAD0-40BF-BF47-CD912BDADE26}" type="parTrans" cxnId="{E8853802-908C-410C-9879-8246AEFF671F}">
      <dgm:prSet/>
      <dgm:spPr/>
      <dgm:t>
        <a:bodyPr/>
        <a:lstStyle/>
        <a:p>
          <a:endParaRPr lang="ru-RU"/>
        </a:p>
      </dgm:t>
    </dgm:pt>
    <dgm:pt modelId="{4EBE271B-9445-4BDD-8F73-226EBA5EB586}" type="sibTrans" cxnId="{E8853802-908C-410C-9879-8246AEFF671F}">
      <dgm:prSet/>
      <dgm:spPr/>
      <dgm:t>
        <a:bodyPr/>
        <a:lstStyle/>
        <a:p>
          <a:endParaRPr lang="ru-RU"/>
        </a:p>
      </dgm:t>
    </dgm:pt>
    <dgm:pt modelId="{0ADB4729-A737-425C-8FF2-DF5310F539AB}" type="pres">
      <dgm:prSet presAssocID="{F9AAA58C-07EA-4FAE-B8C0-F4735582CE1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90E1822-D3E0-4688-AEE7-03CDF6B9BCB8}" type="pres">
      <dgm:prSet presAssocID="{B5B33B75-80B9-4292-8C4F-C9A103010614}" presName="centerShape" presStyleLbl="node0" presStyleIdx="0" presStyleCnt="1" custLinFactNeighborY="-6247"/>
      <dgm:spPr/>
      <dgm:t>
        <a:bodyPr/>
        <a:lstStyle/>
        <a:p>
          <a:endParaRPr lang="ru-RU"/>
        </a:p>
      </dgm:t>
    </dgm:pt>
    <dgm:pt modelId="{60378BF7-D9D7-4F6D-9409-51F4FF185DA2}" type="pres">
      <dgm:prSet presAssocID="{6E102D84-8A91-496E-8E61-874B375ECA51}" presName="node" presStyleLbl="node1" presStyleIdx="0" presStyleCnt="5" custScaleX="2300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1C3E14-DA0A-41A0-807F-E8993F9124C5}" type="pres">
      <dgm:prSet presAssocID="{6E102D84-8A91-496E-8E61-874B375ECA51}" presName="dummy" presStyleCnt="0"/>
      <dgm:spPr/>
    </dgm:pt>
    <dgm:pt modelId="{A365C997-ED07-4B43-8BDB-EC62642845D5}" type="pres">
      <dgm:prSet presAssocID="{D6424577-EB93-4426-8BFD-5579519C0704}" presName="sibTrans" presStyleLbl="sibTrans2D1" presStyleIdx="0" presStyleCnt="5"/>
      <dgm:spPr/>
      <dgm:t>
        <a:bodyPr/>
        <a:lstStyle/>
        <a:p>
          <a:endParaRPr lang="ru-RU"/>
        </a:p>
      </dgm:t>
    </dgm:pt>
    <dgm:pt modelId="{E4C8C6E1-F7D8-4A7B-8F5F-DAEC072C68C3}" type="pres">
      <dgm:prSet presAssocID="{698A095D-8D9D-424D-8E4F-E44EB6C9BC5B}" presName="node" presStyleLbl="node1" presStyleIdx="1" presStyleCnt="5" custScaleX="179411" custRadScaleRad="114927" custRadScaleInc="54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65C590-6001-4A4A-8567-3328C95328E2}" type="pres">
      <dgm:prSet presAssocID="{698A095D-8D9D-424D-8E4F-E44EB6C9BC5B}" presName="dummy" presStyleCnt="0"/>
      <dgm:spPr/>
    </dgm:pt>
    <dgm:pt modelId="{EE5B5E78-4FD0-46D6-98FE-BDF678709301}" type="pres">
      <dgm:prSet presAssocID="{45E5E702-2F82-469F-B5CB-482AFF9C7C42}" presName="sibTrans" presStyleLbl="sibTrans2D1" presStyleIdx="1" presStyleCnt="5"/>
      <dgm:spPr/>
      <dgm:t>
        <a:bodyPr/>
        <a:lstStyle/>
        <a:p>
          <a:endParaRPr lang="ru-RU"/>
        </a:p>
      </dgm:t>
    </dgm:pt>
    <dgm:pt modelId="{3A40C07A-9443-4F0F-BC75-2EDB9710EDBC}" type="pres">
      <dgm:prSet presAssocID="{14991503-40A1-4CF1-92AB-49DD2686F0B5}" presName="node" presStyleLbl="node1" presStyleIdx="2" presStyleCnt="5" custScaleX="214600" custScaleY="106773" custRadScaleRad="125615" custRadScaleInc="-532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B28443-86C0-481F-9D23-578C5E35C1CC}" type="pres">
      <dgm:prSet presAssocID="{14991503-40A1-4CF1-92AB-49DD2686F0B5}" presName="dummy" presStyleCnt="0"/>
      <dgm:spPr/>
    </dgm:pt>
    <dgm:pt modelId="{459DD013-3BB9-498E-ABB5-3BE55F3C2B98}" type="pres">
      <dgm:prSet presAssocID="{3B8327C4-3F4F-4176-A4DA-8061FEBB41FE}" presName="sibTrans" presStyleLbl="sibTrans2D1" presStyleIdx="2" presStyleCnt="5"/>
      <dgm:spPr/>
      <dgm:t>
        <a:bodyPr/>
        <a:lstStyle/>
        <a:p>
          <a:endParaRPr lang="ru-RU"/>
        </a:p>
      </dgm:t>
    </dgm:pt>
    <dgm:pt modelId="{0CAA3179-93F1-49B8-A193-C5C708E0AFFE}" type="pres">
      <dgm:prSet presAssocID="{710815C6-FB4D-44EE-89F4-DA92ACC89E82}" presName="node" presStyleLbl="node1" presStyleIdx="3" presStyleCnt="5" custScaleX="225836" custScaleY="106754" custRadScaleRad="119123" custRadScaleInc="415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294CCE-E6D4-47CA-884D-374051ABC352}" type="pres">
      <dgm:prSet presAssocID="{710815C6-FB4D-44EE-89F4-DA92ACC89E82}" presName="dummy" presStyleCnt="0"/>
      <dgm:spPr/>
    </dgm:pt>
    <dgm:pt modelId="{BCFEE943-9A66-4D21-94AD-2468958A51B7}" type="pres">
      <dgm:prSet presAssocID="{4EBE271B-9445-4BDD-8F73-226EBA5EB586}" presName="sibTrans" presStyleLbl="sibTrans2D1" presStyleIdx="3" presStyleCnt="5"/>
      <dgm:spPr/>
      <dgm:t>
        <a:bodyPr/>
        <a:lstStyle/>
        <a:p>
          <a:endParaRPr lang="ru-RU"/>
        </a:p>
      </dgm:t>
    </dgm:pt>
    <dgm:pt modelId="{E4D950D8-1A70-44FA-9F52-965DE7B456A3}" type="pres">
      <dgm:prSet presAssocID="{2626FFA9-F8F5-4259-BA91-D80369D99F85}" presName="node" presStyleLbl="node1" presStyleIdx="4" presStyleCnt="5" custScaleX="181117" custScaleY="107556" custRadScaleRad="118946" custRadScaleInc="-148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1E05E6-03D4-4F14-B8EA-622D4CD4E7E3}" type="pres">
      <dgm:prSet presAssocID="{2626FFA9-F8F5-4259-BA91-D80369D99F85}" presName="dummy" presStyleCnt="0"/>
      <dgm:spPr/>
    </dgm:pt>
    <dgm:pt modelId="{BFBCCA41-14AB-4324-B2AB-1F5229802412}" type="pres">
      <dgm:prSet presAssocID="{EDEAC79D-1862-4FD6-8C34-5CD3248D5776}" presName="sibTrans" presStyleLbl="sibTrans2D1" presStyleIdx="4" presStyleCnt="5"/>
      <dgm:spPr/>
      <dgm:t>
        <a:bodyPr/>
        <a:lstStyle/>
        <a:p>
          <a:endParaRPr lang="ru-RU"/>
        </a:p>
      </dgm:t>
    </dgm:pt>
  </dgm:ptLst>
  <dgm:cxnLst>
    <dgm:cxn modelId="{C0CC61E2-7E83-4E39-83E9-1A061E965FED}" type="presOf" srcId="{45E5E702-2F82-469F-B5CB-482AFF9C7C42}" destId="{EE5B5E78-4FD0-46D6-98FE-BDF678709301}" srcOrd="0" destOrd="0" presId="urn:microsoft.com/office/officeart/2005/8/layout/radial6"/>
    <dgm:cxn modelId="{A32B9A43-4C11-4D8E-BDDC-78F670139B78}" type="presOf" srcId="{698A095D-8D9D-424D-8E4F-E44EB6C9BC5B}" destId="{E4C8C6E1-F7D8-4A7B-8F5F-DAEC072C68C3}" srcOrd="0" destOrd="0" presId="urn:microsoft.com/office/officeart/2005/8/layout/radial6"/>
    <dgm:cxn modelId="{01467FCB-CEB7-4251-9360-2E9C0F22FAAE}" type="presOf" srcId="{4EBE271B-9445-4BDD-8F73-226EBA5EB586}" destId="{BCFEE943-9A66-4D21-94AD-2468958A51B7}" srcOrd="0" destOrd="0" presId="urn:microsoft.com/office/officeart/2005/8/layout/radial6"/>
    <dgm:cxn modelId="{332BEDD1-BD40-4EE6-BA56-D21AE9306CCE}" type="presOf" srcId="{3B8327C4-3F4F-4176-A4DA-8061FEBB41FE}" destId="{459DD013-3BB9-498E-ABB5-3BE55F3C2B98}" srcOrd="0" destOrd="0" presId="urn:microsoft.com/office/officeart/2005/8/layout/radial6"/>
    <dgm:cxn modelId="{BDDC3BFC-49CB-4B76-A38A-1254C2B5AA86}" srcId="{F9AAA58C-07EA-4FAE-B8C0-F4735582CE1B}" destId="{B5B33B75-80B9-4292-8C4F-C9A103010614}" srcOrd="0" destOrd="0" parTransId="{E4DC77DB-209B-413F-AD08-C8B4A90B94EE}" sibTransId="{3A90EAB6-EB48-447D-B31B-CD723BE16768}"/>
    <dgm:cxn modelId="{EDDB10FE-AF11-4CD9-95B1-F1ABE5712D35}" type="presOf" srcId="{B5B33B75-80B9-4292-8C4F-C9A103010614}" destId="{790E1822-D3E0-4688-AEE7-03CDF6B9BCB8}" srcOrd="0" destOrd="0" presId="urn:microsoft.com/office/officeart/2005/8/layout/radial6"/>
    <dgm:cxn modelId="{66ECA863-CEFF-499C-B2AA-0CD737249758}" srcId="{B5B33B75-80B9-4292-8C4F-C9A103010614}" destId="{6E102D84-8A91-496E-8E61-874B375ECA51}" srcOrd="0" destOrd="0" parTransId="{5BC18946-AB15-47F2-BB5D-9C9A7D61D360}" sibTransId="{D6424577-EB93-4426-8BFD-5579519C0704}"/>
    <dgm:cxn modelId="{20EC1263-C3EC-49A6-9115-5484174FF11B}" type="presOf" srcId="{710815C6-FB4D-44EE-89F4-DA92ACC89E82}" destId="{0CAA3179-93F1-49B8-A193-C5C708E0AFFE}" srcOrd="0" destOrd="0" presId="urn:microsoft.com/office/officeart/2005/8/layout/radial6"/>
    <dgm:cxn modelId="{E54E8FEC-FC30-417C-88B9-A4FD8F80BCC5}" srcId="{B5B33B75-80B9-4292-8C4F-C9A103010614}" destId="{14991503-40A1-4CF1-92AB-49DD2686F0B5}" srcOrd="2" destOrd="0" parTransId="{4BB8A808-D389-4B1C-B131-B3D8ADD8842D}" sibTransId="{3B8327C4-3F4F-4176-A4DA-8061FEBB41FE}"/>
    <dgm:cxn modelId="{4D9EFC27-C114-4038-8382-B4D9063B2CDB}" type="presOf" srcId="{EDEAC79D-1862-4FD6-8C34-5CD3248D5776}" destId="{BFBCCA41-14AB-4324-B2AB-1F5229802412}" srcOrd="0" destOrd="0" presId="urn:microsoft.com/office/officeart/2005/8/layout/radial6"/>
    <dgm:cxn modelId="{BFEE11A2-4E2D-4562-84AA-9F9001077C1D}" type="presOf" srcId="{2626FFA9-F8F5-4259-BA91-D80369D99F85}" destId="{E4D950D8-1A70-44FA-9F52-965DE7B456A3}" srcOrd="0" destOrd="0" presId="urn:microsoft.com/office/officeart/2005/8/layout/radial6"/>
    <dgm:cxn modelId="{BDD3F1E6-7D49-4CA4-ACDD-AA409907996D}" srcId="{B5B33B75-80B9-4292-8C4F-C9A103010614}" destId="{698A095D-8D9D-424D-8E4F-E44EB6C9BC5B}" srcOrd="1" destOrd="0" parTransId="{35B8F781-A89B-4B71-8B68-FF00D79164D2}" sibTransId="{45E5E702-2F82-469F-B5CB-482AFF9C7C42}"/>
    <dgm:cxn modelId="{E8853802-908C-410C-9879-8246AEFF671F}" srcId="{B5B33B75-80B9-4292-8C4F-C9A103010614}" destId="{710815C6-FB4D-44EE-89F4-DA92ACC89E82}" srcOrd="3" destOrd="0" parTransId="{6EDBA4D6-BAD0-40BF-BF47-CD912BDADE26}" sibTransId="{4EBE271B-9445-4BDD-8F73-226EBA5EB586}"/>
    <dgm:cxn modelId="{33485AF2-59C9-4731-8E75-1DB987FD68B5}" srcId="{B5B33B75-80B9-4292-8C4F-C9A103010614}" destId="{2626FFA9-F8F5-4259-BA91-D80369D99F85}" srcOrd="4" destOrd="0" parTransId="{10FDBCCD-84A6-499E-96B6-34CD4DB7C94F}" sibTransId="{EDEAC79D-1862-4FD6-8C34-5CD3248D5776}"/>
    <dgm:cxn modelId="{D6197C84-D1AE-40B0-B793-25512229A20D}" type="presOf" srcId="{F9AAA58C-07EA-4FAE-B8C0-F4735582CE1B}" destId="{0ADB4729-A737-425C-8FF2-DF5310F539AB}" srcOrd="0" destOrd="0" presId="urn:microsoft.com/office/officeart/2005/8/layout/radial6"/>
    <dgm:cxn modelId="{07AA3E89-2412-419A-A9C3-FA29F41CD9ED}" type="presOf" srcId="{D6424577-EB93-4426-8BFD-5579519C0704}" destId="{A365C997-ED07-4B43-8BDB-EC62642845D5}" srcOrd="0" destOrd="0" presId="urn:microsoft.com/office/officeart/2005/8/layout/radial6"/>
    <dgm:cxn modelId="{F87A09DD-7E43-4140-965B-B410476CA24D}" type="presOf" srcId="{14991503-40A1-4CF1-92AB-49DD2686F0B5}" destId="{3A40C07A-9443-4F0F-BC75-2EDB9710EDBC}" srcOrd="0" destOrd="0" presId="urn:microsoft.com/office/officeart/2005/8/layout/radial6"/>
    <dgm:cxn modelId="{0C650250-7CBD-4C82-874C-36A835CF6EF4}" type="presOf" srcId="{6E102D84-8A91-496E-8E61-874B375ECA51}" destId="{60378BF7-D9D7-4F6D-9409-51F4FF185DA2}" srcOrd="0" destOrd="0" presId="urn:microsoft.com/office/officeart/2005/8/layout/radial6"/>
    <dgm:cxn modelId="{02CF9105-F706-4B03-86A9-0EBE8FEDCF77}" type="presParOf" srcId="{0ADB4729-A737-425C-8FF2-DF5310F539AB}" destId="{790E1822-D3E0-4688-AEE7-03CDF6B9BCB8}" srcOrd="0" destOrd="0" presId="urn:microsoft.com/office/officeart/2005/8/layout/radial6"/>
    <dgm:cxn modelId="{FEB5A66E-6249-4715-B805-B3E0E89F9CAD}" type="presParOf" srcId="{0ADB4729-A737-425C-8FF2-DF5310F539AB}" destId="{60378BF7-D9D7-4F6D-9409-51F4FF185DA2}" srcOrd="1" destOrd="0" presId="urn:microsoft.com/office/officeart/2005/8/layout/radial6"/>
    <dgm:cxn modelId="{5963355A-DE9B-41E4-8484-37DC100C8297}" type="presParOf" srcId="{0ADB4729-A737-425C-8FF2-DF5310F539AB}" destId="{061C3E14-DA0A-41A0-807F-E8993F9124C5}" srcOrd="2" destOrd="0" presId="urn:microsoft.com/office/officeart/2005/8/layout/radial6"/>
    <dgm:cxn modelId="{4E4E5FE8-847B-4640-8503-E3539BB3183A}" type="presParOf" srcId="{0ADB4729-A737-425C-8FF2-DF5310F539AB}" destId="{A365C997-ED07-4B43-8BDB-EC62642845D5}" srcOrd="3" destOrd="0" presId="urn:microsoft.com/office/officeart/2005/8/layout/radial6"/>
    <dgm:cxn modelId="{8D1BC94A-3C0D-43D6-9615-7A248EA5E9EA}" type="presParOf" srcId="{0ADB4729-A737-425C-8FF2-DF5310F539AB}" destId="{E4C8C6E1-F7D8-4A7B-8F5F-DAEC072C68C3}" srcOrd="4" destOrd="0" presId="urn:microsoft.com/office/officeart/2005/8/layout/radial6"/>
    <dgm:cxn modelId="{6E3A5CA1-CF39-493E-B6B8-AFF7C7F6E6E2}" type="presParOf" srcId="{0ADB4729-A737-425C-8FF2-DF5310F539AB}" destId="{D565C590-6001-4A4A-8567-3328C95328E2}" srcOrd="5" destOrd="0" presId="urn:microsoft.com/office/officeart/2005/8/layout/radial6"/>
    <dgm:cxn modelId="{08BA766B-D0E4-412E-B788-6DBE1AEBDEEA}" type="presParOf" srcId="{0ADB4729-A737-425C-8FF2-DF5310F539AB}" destId="{EE5B5E78-4FD0-46D6-98FE-BDF678709301}" srcOrd="6" destOrd="0" presId="urn:microsoft.com/office/officeart/2005/8/layout/radial6"/>
    <dgm:cxn modelId="{D814C1FD-A582-444B-AEF4-942ED066D78F}" type="presParOf" srcId="{0ADB4729-A737-425C-8FF2-DF5310F539AB}" destId="{3A40C07A-9443-4F0F-BC75-2EDB9710EDBC}" srcOrd="7" destOrd="0" presId="urn:microsoft.com/office/officeart/2005/8/layout/radial6"/>
    <dgm:cxn modelId="{C53253E7-0694-4C40-B453-D066E36F8B6D}" type="presParOf" srcId="{0ADB4729-A737-425C-8FF2-DF5310F539AB}" destId="{7EB28443-86C0-481F-9D23-578C5E35C1CC}" srcOrd="8" destOrd="0" presId="urn:microsoft.com/office/officeart/2005/8/layout/radial6"/>
    <dgm:cxn modelId="{E139F97B-8182-4929-8BAF-AD314231432C}" type="presParOf" srcId="{0ADB4729-A737-425C-8FF2-DF5310F539AB}" destId="{459DD013-3BB9-498E-ABB5-3BE55F3C2B98}" srcOrd="9" destOrd="0" presId="urn:microsoft.com/office/officeart/2005/8/layout/radial6"/>
    <dgm:cxn modelId="{156091A3-851D-4EF0-B186-DFB962104214}" type="presParOf" srcId="{0ADB4729-A737-425C-8FF2-DF5310F539AB}" destId="{0CAA3179-93F1-49B8-A193-C5C708E0AFFE}" srcOrd="10" destOrd="0" presId="urn:microsoft.com/office/officeart/2005/8/layout/radial6"/>
    <dgm:cxn modelId="{ABEB183D-9420-4F84-9B2B-AF9CBC0B0637}" type="presParOf" srcId="{0ADB4729-A737-425C-8FF2-DF5310F539AB}" destId="{E9294CCE-E6D4-47CA-884D-374051ABC352}" srcOrd="11" destOrd="0" presId="urn:microsoft.com/office/officeart/2005/8/layout/radial6"/>
    <dgm:cxn modelId="{0F99F5B4-02F9-4BC7-8673-1502D9F483D8}" type="presParOf" srcId="{0ADB4729-A737-425C-8FF2-DF5310F539AB}" destId="{BCFEE943-9A66-4D21-94AD-2468958A51B7}" srcOrd="12" destOrd="0" presId="urn:microsoft.com/office/officeart/2005/8/layout/radial6"/>
    <dgm:cxn modelId="{6E10CD81-10D1-4478-87AD-CAB8BA3A9D33}" type="presParOf" srcId="{0ADB4729-A737-425C-8FF2-DF5310F539AB}" destId="{E4D950D8-1A70-44FA-9F52-965DE7B456A3}" srcOrd="13" destOrd="0" presId="urn:microsoft.com/office/officeart/2005/8/layout/radial6"/>
    <dgm:cxn modelId="{0BFE5C8D-153F-40A8-AB6E-4F53568E10A6}" type="presParOf" srcId="{0ADB4729-A737-425C-8FF2-DF5310F539AB}" destId="{DE1E05E6-03D4-4F14-B8EA-622D4CD4E7E3}" srcOrd="14" destOrd="0" presId="urn:microsoft.com/office/officeart/2005/8/layout/radial6"/>
    <dgm:cxn modelId="{983AAEB0-6E9D-475A-B3A4-875F58560007}" type="presParOf" srcId="{0ADB4729-A737-425C-8FF2-DF5310F539AB}" destId="{BFBCCA41-14AB-4324-B2AB-1F5229802412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BCCA41-14AB-4324-B2AB-1F5229802412}">
      <dsp:nvSpPr>
        <dsp:cNvPr id="0" name=""/>
        <dsp:cNvSpPr/>
      </dsp:nvSpPr>
      <dsp:spPr>
        <a:xfrm>
          <a:off x="3003092" y="670516"/>
          <a:ext cx="4801242" cy="4801242"/>
        </a:xfrm>
        <a:prstGeom prst="blockArc">
          <a:avLst>
            <a:gd name="adj1" fmla="val 11768235"/>
            <a:gd name="adj2" fmla="val 16861846"/>
            <a:gd name="adj3" fmla="val 463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FEE943-9A66-4D21-94AD-2468958A51B7}">
      <dsp:nvSpPr>
        <dsp:cNvPr id="0" name=""/>
        <dsp:cNvSpPr/>
      </dsp:nvSpPr>
      <dsp:spPr>
        <a:xfrm>
          <a:off x="2954915" y="818451"/>
          <a:ext cx="4801242" cy="4801242"/>
        </a:xfrm>
        <a:prstGeom prst="blockArc">
          <a:avLst>
            <a:gd name="adj1" fmla="val 7808750"/>
            <a:gd name="adj2" fmla="val 11996363"/>
            <a:gd name="adj3" fmla="val 463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9DD013-3BB9-498E-ABB5-3BE55F3C2B98}">
      <dsp:nvSpPr>
        <dsp:cNvPr id="0" name=""/>
        <dsp:cNvSpPr/>
      </dsp:nvSpPr>
      <dsp:spPr>
        <a:xfrm>
          <a:off x="3555180" y="1592284"/>
          <a:ext cx="4801242" cy="4801242"/>
        </a:xfrm>
        <a:prstGeom prst="blockArc">
          <a:avLst>
            <a:gd name="adj1" fmla="val 1544848"/>
            <a:gd name="adj2" fmla="val 9255152"/>
            <a:gd name="adj3" fmla="val 463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5B5E78-4FD0-46D6-98FE-BDF678709301}">
      <dsp:nvSpPr>
        <dsp:cNvPr id="0" name=""/>
        <dsp:cNvSpPr/>
      </dsp:nvSpPr>
      <dsp:spPr>
        <a:xfrm>
          <a:off x="3949241" y="1015010"/>
          <a:ext cx="4801242" cy="4801242"/>
        </a:xfrm>
        <a:prstGeom prst="blockArc">
          <a:avLst>
            <a:gd name="adj1" fmla="val 19962765"/>
            <a:gd name="adj2" fmla="val 2573355"/>
            <a:gd name="adj3" fmla="val 463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65C997-ED07-4B43-8BDB-EC62642845D5}">
      <dsp:nvSpPr>
        <dsp:cNvPr id="0" name=""/>
        <dsp:cNvSpPr/>
      </dsp:nvSpPr>
      <dsp:spPr>
        <a:xfrm>
          <a:off x="3810227" y="686280"/>
          <a:ext cx="4801242" cy="4801242"/>
        </a:xfrm>
        <a:prstGeom prst="blockArc">
          <a:avLst>
            <a:gd name="adj1" fmla="val 15672417"/>
            <a:gd name="adj2" fmla="val 20486518"/>
            <a:gd name="adj3" fmla="val 463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0E1822-D3E0-4688-AEE7-03CDF6B9BCB8}">
      <dsp:nvSpPr>
        <dsp:cNvPr id="0" name=""/>
        <dsp:cNvSpPr/>
      </dsp:nvSpPr>
      <dsp:spPr>
        <a:xfrm>
          <a:off x="4747737" y="1716835"/>
          <a:ext cx="2209297" cy="220929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Совет молодежи РМАНПО</a:t>
          </a:r>
          <a:endParaRPr lang="ru-RU" sz="25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071281" y="2040379"/>
        <a:ext cx="1562209" cy="1562209"/>
      </dsp:txXfrm>
    </dsp:sp>
    <dsp:sp modelId="{60378BF7-D9D7-4F6D-9409-51F4FF185DA2}">
      <dsp:nvSpPr>
        <dsp:cNvPr id="0" name=""/>
        <dsp:cNvSpPr/>
      </dsp:nvSpPr>
      <dsp:spPr>
        <a:xfrm>
          <a:off x="4073886" y="-3739"/>
          <a:ext cx="3557000" cy="154650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НАУКА</a:t>
          </a: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- 1</a:t>
          </a:r>
          <a:r>
            <a:rPr lang="en-US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</a:t>
          </a:r>
          <a:r>
            <a:rPr lang="ru-RU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Школ молодых ученых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-Ежегодная конференция молодых ученых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Участие в </a:t>
          </a:r>
          <a:r>
            <a:rPr lang="ru-RU" sz="12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грантовых</a:t>
          </a:r>
          <a:r>
            <a:rPr lang="ru-RU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программах молодых ученых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Поддержка публикационной активности молодых ученых</a:t>
          </a:r>
          <a:endParaRPr lang="ru-RU" sz="12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94797" y="222742"/>
        <a:ext cx="2515178" cy="1093546"/>
      </dsp:txXfrm>
    </dsp:sp>
    <dsp:sp modelId="{E4C8C6E1-F7D8-4A7B-8F5F-DAEC072C68C3}">
      <dsp:nvSpPr>
        <dsp:cNvPr id="0" name=""/>
        <dsp:cNvSpPr/>
      </dsp:nvSpPr>
      <dsp:spPr>
        <a:xfrm>
          <a:off x="7046559" y="1567332"/>
          <a:ext cx="2774606" cy="154650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ПАТРИОТИЗМ</a:t>
          </a: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Встреча с ветеранами ВОВ, Героями России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Регулярные экскурсии в музей РМАНПО </a:t>
          </a:r>
        </a:p>
      </dsp:txBody>
      <dsp:txXfrm>
        <a:off x="7452891" y="1793813"/>
        <a:ext cx="1961942" cy="1093546"/>
      </dsp:txXfrm>
    </dsp:sp>
    <dsp:sp modelId="{3A40C07A-9443-4F0F-BC75-2EDB9710EDBC}">
      <dsp:nvSpPr>
        <dsp:cNvPr id="0" name=""/>
        <dsp:cNvSpPr/>
      </dsp:nvSpPr>
      <dsp:spPr>
        <a:xfrm>
          <a:off x="6408533" y="4185937"/>
          <a:ext cx="3318807" cy="16512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ВОЛОНТЕРСТВО</a:t>
          </a: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Дни донора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Патронаж над Пансионом воспитанниц Минобороны России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Участие в организации международных форумов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Работа в детских домах</a:t>
          </a:r>
        </a:p>
      </dsp:txBody>
      <dsp:txXfrm>
        <a:off x="6894561" y="4427757"/>
        <a:ext cx="2346751" cy="1167613"/>
      </dsp:txXfrm>
    </dsp:sp>
    <dsp:sp modelId="{0CAA3179-93F1-49B8-A193-C5C708E0AFFE}">
      <dsp:nvSpPr>
        <dsp:cNvPr id="0" name=""/>
        <dsp:cNvSpPr/>
      </dsp:nvSpPr>
      <dsp:spPr>
        <a:xfrm>
          <a:off x="2097380" y="4186083"/>
          <a:ext cx="3492572" cy="165095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ТВОРЧЕСТВО</a:t>
          </a: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Концерты к торжественным датам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Кружки танцев и вокала в общежитиях</a:t>
          </a:r>
          <a:endParaRPr lang="en-US" sz="1200" b="1" i="1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608855" y="4427860"/>
        <a:ext cx="2469622" cy="1167405"/>
      </dsp:txXfrm>
    </dsp:sp>
    <dsp:sp modelId="{E4D950D8-1A70-44FA-9F52-965DE7B456A3}">
      <dsp:nvSpPr>
        <dsp:cNvPr id="0" name=""/>
        <dsp:cNvSpPr/>
      </dsp:nvSpPr>
      <dsp:spPr>
        <a:xfrm>
          <a:off x="1750665" y="1587703"/>
          <a:ext cx="2800989" cy="166336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ЗОЖ</a:t>
          </a: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- 2 спортивных зала в общежитиях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Ежегодные дни здоровья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Футбольная команда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Лекторий по профилактике зависимостей</a:t>
          </a:r>
          <a:endParaRPr lang="ru-RU" sz="11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160860" y="1831297"/>
        <a:ext cx="1980599" cy="11761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FBDD062-CB6C-44E0-96A0-3F09FA53F6F3}" type="datetimeFigureOut">
              <a:rPr lang="ru-RU"/>
              <a:pPr>
                <a:defRPr/>
              </a:pPr>
              <a:t>21.06.2019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1233488"/>
            <a:ext cx="443706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100" y="4748213"/>
            <a:ext cx="5389563" cy="38846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BBEAF97-0375-428A-BDB7-041BB084A7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18351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smtClean="0">
                <a:latin typeface="Arial" charset="0"/>
              </a:rPr>
              <a:t>Автор: Сычев Д.А.</a:t>
            </a:r>
          </a:p>
        </p:txBody>
      </p:sp>
      <p:sp>
        <p:nvSpPr>
          <p:cNvPr id="4813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3BF16E3-C85B-47C6-9B33-221185BF5712}" type="slidenum">
              <a:rPr lang="ru-RU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565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smtClean="0">
                <a:latin typeface="Arial" charset="0"/>
              </a:rPr>
              <a:t>Автор: Сычев Д.А.</a:t>
            </a:r>
          </a:p>
        </p:txBody>
      </p:sp>
      <p:sp>
        <p:nvSpPr>
          <p:cNvPr id="4915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B4510B-A055-4421-A692-BA02FE50C2E9}" type="slidenum">
              <a:rPr lang="ru-RU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7779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smtClean="0">
                <a:latin typeface="Arial" charset="0"/>
              </a:rPr>
              <a:t>Автор: Сычев Д.А.</a:t>
            </a:r>
          </a:p>
        </p:txBody>
      </p:sp>
      <p:sp>
        <p:nvSpPr>
          <p:cNvPr id="5018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F37522A-3DD1-44E3-B9D1-454B269D3E26}" type="slidenum">
              <a:rPr lang="ru-RU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6713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smtClean="0">
                <a:latin typeface="Arial" charset="0"/>
              </a:rPr>
              <a:t>Автор: Сычев Д.А.</a:t>
            </a:r>
          </a:p>
        </p:txBody>
      </p:sp>
      <p:sp>
        <p:nvSpPr>
          <p:cNvPr id="5120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6A4C143-BEE6-42C9-8098-F89A5381A56B}" type="slidenum">
              <a:rPr lang="ru-RU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9452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smtClean="0">
                <a:latin typeface="Arial" charset="0"/>
              </a:rPr>
              <a:t>Автор: Сычев Д.А.</a:t>
            </a:r>
          </a:p>
        </p:txBody>
      </p:sp>
      <p:sp>
        <p:nvSpPr>
          <p:cNvPr id="5530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F506E81-8B0E-437F-8F48-485469C4E2A1}" type="slidenum">
              <a:rPr lang="ru-RU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563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10E21C-C632-4BAE-B61C-088135ADFA1C}" type="datetimeFigureOut">
              <a:rPr lang="ru-RU"/>
              <a:pPr>
                <a:defRPr/>
              </a:pPr>
              <a:t>21.06.2019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681034D-9324-46E3-8828-4F6C4273956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3EAF-82FE-472F-94D0-86533ED66F0F}" type="datetimeFigureOut">
              <a:rPr lang="ru-RU"/>
              <a:pPr>
                <a:defRPr/>
              </a:pPr>
              <a:t>21.06.2019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D5B948E-0683-42B9-A528-FA8FD78DF0A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B1095-E973-49CF-8E66-DE77645F9280}" type="datetimeFigureOut">
              <a:rPr lang="ru-RU"/>
              <a:pPr>
                <a:defRPr/>
              </a:pPr>
              <a:t>21.06.2019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F645F8D-21C2-4670-B4F8-B93E29E5638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82D2CF-AB53-4A46-8123-D97439932D90}" type="datetimeFigureOut">
              <a:rPr lang="ru-RU"/>
              <a:pPr>
                <a:defRPr/>
              </a:pPr>
              <a:t>21.06.2019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9CAE95A-8557-4EEB-A37E-35D4F4DAC41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87F64C-A14A-4457-AD7C-AC61FAD865E8}" type="datetimeFigureOut">
              <a:rPr lang="ru-RU"/>
              <a:pPr>
                <a:defRPr/>
              </a:pPr>
              <a:t>21.06.2019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F374D3F-3585-474C-B78F-BEE6EB65C52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2E2686-C254-43F7-9294-DE06EA78F82C}" type="datetimeFigureOut">
              <a:rPr lang="ru-RU"/>
              <a:pPr>
                <a:defRPr/>
              </a:pPr>
              <a:t>21.06.2019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0AD1FD4-3DA4-4A97-9CE0-BD03B09501F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0FDAB-DA37-4096-A926-B110BD4D44F7}" type="datetimeFigureOut">
              <a:rPr lang="ru-RU"/>
              <a:pPr>
                <a:defRPr/>
              </a:pPr>
              <a:t>21.06.2019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6FF7D53-ACAE-428E-AF4E-4BFD784961C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B46F09-664D-49B3-88D4-D8B132858D35}" type="datetimeFigureOut">
              <a:rPr lang="ru-RU"/>
              <a:pPr>
                <a:defRPr/>
              </a:pPr>
              <a:t>21.06.2019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6775B71-508D-4C95-BE28-D8E1AF987B5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D20DF1-7B5B-450E-AC67-FF494C09CDAF}" type="datetimeFigureOut">
              <a:rPr lang="ru-RU"/>
              <a:pPr>
                <a:defRPr/>
              </a:pPr>
              <a:t>21.06.2019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6CE5D67-8403-41CF-8D91-323EC7BA701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DC815C-5CCF-421D-94B2-32C3AE019D3F}" type="datetimeFigureOut">
              <a:rPr lang="ru-RU"/>
              <a:pPr>
                <a:defRPr/>
              </a:pPr>
              <a:t>21.06.2019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2D7FE2B-FBA2-4DD4-A8B6-5B1D6B505B3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2CAB2D-5EC7-4528-B0E3-401AE065BFAD}" type="datetimeFigureOut">
              <a:rPr lang="ru-RU"/>
              <a:pPr>
                <a:defRPr/>
              </a:pPr>
              <a:t>21.06.2019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9F569A3-361A-4EE4-AB69-0EBE11EA164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21B1EC2-7D4C-452E-A628-1EEB5CA387DC}" type="datetimeFigureOut">
              <a:rPr lang="ru-RU"/>
              <a:pPr>
                <a:defRPr/>
              </a:pPr>
              <a:t>21.06.2019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66532695-611F-489F-8D46-1883BAF4608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  <p:sldLayoutId id="214748384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rmapo.ru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rmapo.ru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1.png"/><Relationship Id="rId3" Type="http://schemas.openxmlformats.org/officeDocument/2006/relationships/image" Target="../media/image13.jpeg"/><Relationship Id="rId7" Type="http://schemas.openxmlformats.org/officeDocument/2006/relationships/image" Target="../media/image10.jpeg"/><Relationship Id="rId12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11" Type="http://schemas.openxmlformats.org/officeDocument/2006/relationships/image" Target="../media/image19.png"/><Relationship Id="rId5" Type="http://schemas.openxmlformats.org/officeDocument/2006/relationships/image" Target="../media/image4.png"/><Relationship Id="rId10" Type="http://schemas.openxmlformats.org/officeDocument/2006/relationships/image" Target="../media/image18.png"/><Relationship Id="rId4" Type="http://schemas.openxmlformats.org/officeDocument/2006/relationships/image" Target="../media/image14.jpeg"/><Relationship Id="rId9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4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7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28.jpe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11" Type="http://schemas.openxmlformats.org/officeDocument/2006/relationships/image" Target="../media/image30.png"/><Relationship Id="rId5" Type="http://schemas.openxmlformats.org/officeDocument/2006/relationships/image" Target="../media/image26.jpeg"/><Relationship Id="rId10" Type="http://schemas.openxmlformats.org/officeDocument/2006/relationships/image" Target="../media/image29.jpeg"/><Relationship Id="rId4" Type="http://schemas.openxmlformats.org/officeDocument/2006/relationships/image" Target="../media/image25.jpeg"/><Relationship Id="rId9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4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11" Type="http://schemas.openxmlformats.org/officeDocument/2006/relationships/image" Target="../media/image24.png"/><Relationship Id="rId5" Type="http://schemas.openxmlformats.org/officeDocument/2006/relationships/image" Target="../media/image32.png"/><Relationship Id="rId10" Type="http://schemas.openxmlformats.org/officeDocument/2006/relationships/image" Target="../media/image35.png"/><Relationship Id="rId4" Type="http://schemas.openxmlformats.org/officeDocument/2006/relationships/image" Target="../media/image31.jpeg"/><Relationship Id="rId9" Type="http://schemas.openxmlformats.org/officeDocument/2006/relationships/image" Target="../media/image3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Прямоугольник 11"/>
          <p:cNvSpPr>
            <a:spLocks noChangeArrowheads="1"/>
          </p:cNvSpPr>
          <p:nvPr/>
        </p:nvSpPr>
        <p:spPr bwMode="auto">
          <a:xfrm>
            <a:off x="0" y="704850"/>
            <a:ext cx="9144000" cy="428625"/>
          </a:xfrm>
          <a:prstGeom prst="rect">
            <a:avLst/>
          </a:prstGeom>
          <a:solidFill>
            <a:srgbClr val="C35855"/>
          </a:solidFill>
          <a:ln w="25400" algn="ctr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 defTabSz="957263" eaLnBrk="0" hangingPunct="0"/>
            <a:endParaRPr lang="en-US" sz="1900">
              <a:solidFill>
                <a:srgbClr val="4F6228"/>
              </a:solidFill>
              <a:latin typeface="Calibri" pitchFamily="34" charset="0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88" y="1136650"/>
            <a:ext cx="9144000" cy="5222875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 defTabSz="957263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40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8" name="Text Box 5"/>
          <p:cNvSpPr txBox="1">
            <a:spLocks noChangeArrowheads="1"/>
          </p:cNvSpPr>
          <p:nvPr/>
        </p:nvSpPr>
        <p:spPr bwMode="auto">
          <a:xfrm>
            <a:off x="0" y="5329238"/>
            <a:ext cx="91440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8100000" algn="tr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19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Сычев Д.А.</a:t>
            </a:r>
          </a:p>
          <a:p>
            <a:pPr algn="ctr" eaLnBrk="0" hangingPunct="0">
              <a:spcBef>
                <a:spcPts val="1200"/>
              </a:spcBef>
              <a:defRPr/>
            </a:pPr>
            <a:r>
              <a:rPr lang="ru-RU" sz="16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2019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-41275" y="1312863"/>
            <a:ext cx="9242425" cy="5016500"/>
          </a:xfrm>
          <a:prstGeom prst="rect">
            <a:avLst/>
          </a:prstGeom>
          <a:noFill/>
          <a:effectLst>
            <a:outerShdw blurRad="101600" dist="101600" dir="8100000" algn="tr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ts val="0"/>
              </a:spcBef>
              <a:defRPr/>
            </a:pPr>
            <a:r>
              <a:rPr lang="ru-RU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РОССИЙСКАЯ</a:t>
            </a:r>
          </a:p>
          <a:p>
            <a:pPr algn="ctr" eaLnBrk="0" hangingPunct="0">
              <a:spcBef>
                <a:spcPts val="0"/>
              </a:spcBef>
              <a:defRPr/>
            </a:pPr>
            <a:r>
              <a:rPr lang="ru-RU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МЕДИЦИНСКАЯ  АКАДЕМИЯ </a:t>
            </a:r>
          </a:p>
          <a:p>
            <a:pPr algn="ctr" eaLnBrk="0" hangingPunct="0">
              <a:spcBef>
                <a:spcPts val="0"/>
              </a:spcBef>
              <a:defRPr/>
            </a:pPr>
            <a:r>
              <a:rPr lang="ru-RU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НЕПРЕРЫВНОГО </a:t>
            </a:r>
          </a:p>
          <a:p>
            <a:pPr algn="ctr" eaLnBrk="0" hangingPunct="0">
              <a:spcBef>
                <a:spcPts val="0"/>
              </a:spcBef>
              <a:defRPr/>
            </a:pPr>
            <a:r>
              <a:rPr lang="ru-RU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ПРОФЕССИОНАЛЬНОГО  </a:t>
            </a:r>
          </a:p>
          <a:p>
            <a:pPr algn="ctr" eaLnBrk="0" hangingPunct="0">
              <a:spcBef>
                <a:spcPts val="0"/>
              </a:spcBef>
              <a:defRPr/>
            </a:pPr>
            <a:r>
              <a:rPr lang="ru-RU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ОБРАЗОВАНИЯ:</a:t>
            </a:r>
          </a:p>
          <a:p>
            <a:pPr algn="ctr" eaLnBrk="0" hangingPunct="0">
              <a:spcBef>
                <a:spcPts val="0"/>
              </a:spcBef>
              <a:defRPr/>
            </a:pPr>
            <a:endParaRPr lang="ru-RU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spcBef>
                <a:spcPts val="0"/>
              </a:spcBef>
              <a:defRPr/>
            </a:pPr>
            <a:r>
              <a:rPr lang="ru-RU" sz="4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ДЕНЬ ОТКРЫТЫХ ДВЕРЕЙ</a:t>
            </a:r>
          </a:p>
          <a:p>
            <a:pPr algn="ctr" eaLnBrk="0" hangingPunct="0">
              <a:spcBef>
                <a:spcPts val="0"/>
              </a:spcBef>
              <a:defRPr/>
            </a:pPr>
            <a:endParaRPr lang="ru-RU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spcBef>
                <a:spcPts val="0"/>
              </a:spcBef>
              <a:defRPr/>
            </a:pPr>
            <a:endParaRPr lang="ru-RU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spcBef>
                <a:spcPts val="0"/>
              </a:spcBef>
              <a:defRPr/>
            </a:pPr>
            <a:endParaRPr lang="ru-RU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spcBef>
                <a:spcPts val="0"/>
              </a:spcBef>
              <a:defRPr/>
            </a:pPr>
            <a:endParaRPr lang="ru-RU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2052638" y="249238"/>
            <a:ext cx="5976937" cy="0"/>
          </a:xfrm>
          <a:prstGeom prst="line">
            <a:avLst/>
          </a:prstGeom>
          <a:ln w="158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2989263" y="339725"/>
            <a:ext cx="3960812" cy="0"/>
          </a:xfrm>
          <a:prstGeom prst="line">
            <a:avLst/>
          </a:prstGeom>
          <a:ln w="158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3779838" y="434975"/>
            <a:ext cx="2305050" cy="0"/>
          </a:xfrm>
          <a:prstGeom prst="line">
            <a:avLst/>
          </a:prstGeom>
          <a:ln w="158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Рисунок 2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075" y="9525"/>
            <a:ext cx="1443038" cy="1108075"/>
          </a:xfrm>
          <a:prstGeom prst="rect">
            <a:avLst/>
          </a:prstGeom>
          <a:effectLst>
            <a:outerShdw blurRad="127000" dist="1524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4008802"/>
              </p:ext>
            </p:extLst>
          </p:nvPr>
        </p:nvGraphicFramePr>
        <p:xfrm>
          <a:off x="547854" y="176149"/>
          <a:ext cx="7992886" cy="58712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6958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1653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1833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1776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1776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1724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23567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12977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31.08.25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Авиационная и космическая медицина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очная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48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31.08.26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Аллергология и иммунология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очная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48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31.08.28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Гастроэнтерология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очная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48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31.08.29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Гематология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очная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48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31.08.30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Генетика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очная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48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31.08.31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Гериатрия 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очная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48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31.08.32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Дерматовенерология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очная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13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48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31.08.34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Диетология 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очная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648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31.08.35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Инфекционные болезни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очная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648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31.08.36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Кардиология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очная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648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31.08.37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Клиническая фармакология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очная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2977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31.08.39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Лечебная физкультура и спортивная медицина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очная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648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31.08.40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Мануальная терапия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очная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648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31.08.41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Медико-социальная экспертиза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очная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648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31.08.42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Неврология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очная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15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8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648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31.08.43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Нефрология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очная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648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31.08.45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Пульмонология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очная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648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31.08.46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Ревматология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очная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648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31.08.47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Рефлексотерапия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очная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648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31.08.48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Скорая медицинская помощь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очная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648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31.08.49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Терапия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очная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14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648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31.08.50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Физиотерапия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очная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648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31.08.51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Фтизиатрия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очная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648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31.08.53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Эндокринология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очная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11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13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  <a:tr h="648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31.08.54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Общая врачебная практика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очная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13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extLst>
                  <a:ext uri="{0D108BD9-81ED-4DB2-BD59-A6C34878D82A}">
                    <a16:rowId xmlns:a16="http://schemas.microsoft.com/office/drawing/2014/main" xmlns="" val="10024"/>
                  </a:ext>
                </a:extLst>
              </a:tr>
              <a:tr h="648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31.08.55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Колопроктология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очная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extLst>
                  <a:ext uri="{0D108BD9-81ED-4DB2-BD59-A6C34878D82A}">
                    <a16:rowId xmlns:a16="http://schemas.microsoft.com/office/drawing/2014/main" xmlns="" val="10025"/>
                  </a:ext>
                </a:extLst>
              </a:tr>
              <a:tr h="648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31.08.56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Нейрохирургия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очная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11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8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extLst>
                  <a:ext uri="{0D108BD9-81ED-4DB2-BD59-A6C34878D82A}">
                    <a16:rowId xmlns:a16="http://schemas.microsoft.com/office/drawing/2014/main" xmlns="" val="10026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0" y="44450"/>
            <a:ext cx="9144000" cy="71438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 defTabSz="957263">
              <a:defRPr/>
            </a:pPr>
            <a:endParaRPr lang="en-US" sz="24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395288" y="6300788"/>
            <a:ext cx="8416925" cy="7937"/>
          </a:xfrm>
          <a:prstGeom prst="line">
            <a:avLst/>
          </a:prstGeom>
          <a:ln w="25400">
            <a:solidFill>
              <a:schemeClr val="accent2">
                <a:lumMod val="75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55576" y="6397878"/>
            <a:ext cx="5832648" cy="415498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РОССИЙСКАЯ МЕДИЦИНСКАЯ АКАДЕМИЯ НЕПРЕРЫВНОГО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ПРОФЕССИОНАЛЬНОГО ОБРАЗОВАНИЯ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МИНЗДРАВА РОССИИ</a:t>
            </a:r>
          </a:p>
        </p:txBody>
      </p:sp>
      <p:pic>
        <p:nvPicPr>
          <p:cNvPr id="7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013" y="6350000"/>
            <a:ext cx="60483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07089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6254510"/>
              </p:ext>
            </p:extLst>
          </p:nvPr>
        </p:nvGraphicFramePr>
        <p:xfrm>
          <a:off x="416742" y="413208"/>
          <a:ext cx="8352927" cy="56166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0875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1187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5068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6360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6360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6307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29133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31.08.57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Онкология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очная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5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31.08.58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Оториноларингология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очная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7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6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5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31.08.59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Офтальмология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очная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4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31.08.60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Пластическая хирургия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очная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7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31.08.62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Рентгенэндоваскулярные диагностика и лечение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очная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31.08.63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Сердечно-сосудистая хирургия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очная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4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31.08.64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Сурдология-оториноларингология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очная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31.08.65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Торакальная хирургия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очная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31.08.66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Травматология и ортопедия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очная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5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31.08.67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Хирургия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очная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22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12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17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31.08.68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Урология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очная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7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31.08.69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Челюстно-лицевая хирургия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очная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31.08.70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Эндоскопия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очная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31.08.71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Организация здравоохранения и общественное здоровье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очная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31.08.72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Стоматология общей практики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очная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31.08.73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Стоматология терапевтическая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очная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31.08.74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Стоматология хирургическая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очная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31.08.75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Стоматология ортопедическая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очная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5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31.08.76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Стоматология детская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очная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31.08.77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Ортодонтия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очная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13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32.08.01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Гигиена детей и подростков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очная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32.08.03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Гигиена труда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очная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32.08.07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Общая гигиена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очная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0" y="44450"/>
            <a:ext cx="9144000" cy="71438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 defTabSz="957263">
              <a:defRPr/>
            </a:pPr>
            <a:endParaRPr lang="en-US" sz="24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395288" y="6300788"/>
            <a:ext cx="8416925" cy="7937"/>
          </a:xfrm>
          <a:prstGeom prst="line">
            <a:avLst/>
          </a:prstGeom>
          <a:ln w="25400">
            <a:solidFill>
              <a:schemeClr val="accent2">
                <a:lumMod val="75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55576" y="6397878"/>
            <a:ext cx="5832648" cy="415498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РОССИЙСКАЯ МЕДИЦИНСКАЯ АКАДЕМИЯ НЕПРЕРЫВНОГО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ПРОФЕССИОНАЛЬНОГО ОБРАЗОВАНИЯ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МИНЗДРАВА РОССИИ</a:t>
            </a:r>
          </a:p>
        </p:txBody>
      </p:sp>
      <p:pic>
        <p:nvPicPr>
          <p:cNvPr id="7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013" y="6350000"/>
            <a:ext cx="60483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14198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395536" y="404664"/>
          <a:ext cx="8136903" cy="30243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8525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5467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3127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3609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3609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3557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25793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3090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32.08.09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Радиационная гигиена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очная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181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32.08.10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Санитарно-гигиенические лабораторные исследования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очная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6086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32.08.11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Социальная гигиена и организация госсанэпидслужбы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очная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90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32.08.12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Эпидемиология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очная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090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32.08.13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Вирусология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очная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090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32.08.14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Бактериология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очная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09067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Всего: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378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229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149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279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0" y="44450"/>
            <a:ext cx="9144000" cy="71438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 defTabSz="957263">
              <a:defRPr/>
            </a:pPr>
            <a:endParaRPr lang="en-US" sz="24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H="1">
            <a:off x="395288" y="6300788"/>
            <a:ext cx="8416925" cy="7937"/>
          </a:xfrm>
          <a:prstGeom prst="line">
            <a:avLst/>
          </a:prstGeom>
          <a:ln w="25400">
            <a:solidFill>
              <a:schemeClr val="accent2">
                <a:lumMod val="75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55576" y="6397878"/>
            <a:ext cx="5832648" cy="415498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РОССИЙСКАЯ МЕДИЦИНСКАЯ АКАДЕМИЯ НЕПРЕРЫВНОГО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ПРОФЕССИОНАЛЬНОГО ОБРАЗОВАНИЯ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МИНЗДРАВА РОССИИ</a:t>
            </a:r>
          </a:p>
        </p:txBody>
      </p:sp>
      <p:pic>
        <p:nvPicPr>
          <p:cNvPr id="7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013" y="6350000"/>
            <a:ext cx="60483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37033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>
          <a:xfrm>
            <a:off x="1493300" y="115888"/>
            <a:ext cx="6778625" cy="1143000"/>
          </a:xfrm>
        </p:spPr>
        <p:txBody>
          <a:bodyPr/>
          <a:lstStyle/>
          <a:p>
            <a:pPr eaLnBrk="1" hangingPunct="1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Приемная комиссия </a:t>
            </a:r>
          </a:p>
        </p:txBody>
      </p:sp>
      <p:sp>
        <p:nvSpPr>
          <p:cNvPr id="31747" name="Содержимое 2"/>
          <p:cNvSpPr>
            <a:spLocks noGrp="1"/>
          </p:cNvSpPr>
          <p:nvPr>
            <p:ph idx="1"/>
          </p:nvPr>
        </p:nvSpPr>
        <p:spPr>
          <a:xfrm>
            <a:off x="173038" y="1167390"/>
            <a:ext cx="8864600" cy="5429250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ОРДИНАТУРА</a:t>
            </a:r>
          </a:p>
          <a:p>
            <a:pPr algn="ctr" eaLnBrk="1" hangingPunct="1">
              <a:buFont typeface="Arial" charset="0"/>
              <a:buNone/>
            </a:pPr>
            <a:r>
              <a:rPr lang="ru-RU" sz="2800" dirty="0" smtClean="0">
                <a:solidFill>
                  <a:srgbClr val="FF0000"/>
                </a:solidFill>
              </a:rPr>
              <a:t>ПРИЕМ ДОКУМЕНТОВ ЧЕРЕЗ ЛИЧНЫЙ КАБИНЕТ АБИТУРИЕНТА НА САЙТЕ АКАДЕМИИ</a:t>
            </a:r>
          </a:p>
          <a:p>
            <a:pPr algn="ctr" eaLnBrk="1" hangingPunct="1">
              <a:buFont typeface="Arial" charset="0"/>
              <a:buNone/>
            </a:pPr>
            <a:r>
              <a:rPr lang="en-US" sz="2800" b="1" dirty="0" smtClean="0">
                <a:hlinkClick r:id="rId2"/>
              </a:rPr>
              <a:t>WWW.RMAPO.RU</a:t>
            </a:r>
            <a:endParaRPr lang="ru-RU" sz="2800" b="1" dirty="0" smtClean="0"/>
          </a:p>
          <a:p>
            <a:pPr algn="ctr" eaLnBrk="1" hangingPunct="1">
              <a:buFont typeface="Wingdings 2" pitchFamily="18" charset="2"/>
              <a:buNone/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 июля - 3 августа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2019 года </a:t>
            </a:r>
            <a:endParaRPr lang="ru-RU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 typeface="Wingdings 2" pitchFamily="18" charset="2"/>
              <a:buNone/>
            </a:pPr>
            <a:r>
              <a:rPr lang="ru-RU" sz="2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Проведение вступительных испытаний (тестирование) для абитуриентов, не  прошедших тестирование в других образовательных организациях, и заявивших о тестировании на базе Академии-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 по 9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августа 2019</a:t>
            </a:r>
          </a:p>
          <a:p>
            <a:pPr algn="ctr" eaLnBrk="1" hangingPunct="1">
              <a:buNone/>
            </a:pPr>
            <a:r>
              <a:rPr lang="ru-RU" sz="2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sz="2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списков на зачисление-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 августа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None/>
            </a:pPr>
            <a:r>
              <a:rPr lang="ru-RU" sz="2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Издание </a:t>
            </a:r>
            <a:r>
              <a:rPr lang="ru-RU" sz="2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приказа о зачислении-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19 августа (по бюджету)</a:t>
            </a:r>
          </a:p>
          <a:p>
            <a:pPr eaLnBrk="1" hangingPunct="1">
              <a:buNone/>
            </a:pP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26 августа (по договорам)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 typeface="Wingdings 2" pitchFamily="18" charset="2"/>
              <a:buNone/>
            </a:pPr>
            <a:endParaRPr lang="ru-RU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 typeface="Wingdings 2" pitchFamily="18" charset="2"/>
              <a:buNone/>
            </a:pPr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 typeface="Wingdings 2" pitchFamily="18" charset="2"/>
              <a:buNone/>
            </a:pPr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619250" y="1125538"/>
            <a:ext cx="6408738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0" y="44450"/>
            <a:ext cx="9144000" cy="71438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 defTabSz="957263">
              <a:defRPr/>
            </a:pPr>
            <a:endParaRPr lang="en-US" sz="24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H="1">
            <a:off x="395288" y="6300788"/>
            <a:ext cx="8416925" cy="7937"/>
          </a:xfrm>
          <a:prstGeom prst="line">
            <a:avLst/>
          </a:prstGeom>
          <a:ln w="25400">
            <a:solidFill>
              <a:schemeClr val="accent2">
                <a:lumMod val="75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55576" y="6397878"/>
            <a:ext cx="5832648" cy="415498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РОССИЙСКАЯ МЕДИЦИНСКАЯ АКАДЕМИЯ НЕПРЕРЫВНОГО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ПРОФЕССИОНАЛЬНОГО ОБРАЗОВАНИЯ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МИНЗДРАВА РОССИИ</a:t>
            </a:r>
          </a:p>
        </p:txBody>
      </p:sp>
      <p:pic>
        <p:nvPicPr>
          <p:cNvPr id="9" name="Рисунок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7013" y="6350000"/>
            <a:ext cx="60483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5389" y="1419175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800000"/>
                </a:solidFill>
              </a:rPr>
              <a:t>Аспирантура 2019</a:t>
            </a:r>
            <a:endParaRPr lang="ru-RU" dirty="0">
              <a:solidFill>
                <a:srgbClr val="8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14016" y="2562175"/>
            <a:ext cx="1832345" cy="1407015"/>
          </a:xfrm>
          <a:prstGeom prst="rect">
            <a:avLst/>
          </a:prstGeom>
          <a:effectLst>
            <a:outerShdw blurRad="127000" dist="1524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0" y="44450"/>
            <a:ext cx="9144000" cy="71438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 defTabSz="957263">
              <a:defRPr/>
            </a:pPr>
            <a:endParaRPr lang="en-US" sz="24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>
            <a:off x="395288" y="6300788"/>
            <a:ext cx="8416925" cy="7937"/>
          </a:xfrm>
          <a:prstGeom prst="line">
            <a:avLst/>
          </a:prstGeom>
          <a:ln w="25400">
            <a:solidFill>
              <a:schemeClr val="accent2">
                <a:lumMod val="75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55576" y="6397878"/>
            <a:ext cx="5832648" cy="415498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РОССИЙСКАЯ МЕДИЦИНСКАЯ АКАДЕМИЯ НЕПРЕРЫВНОГО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ПРОФЕССИОНАЛЬНОГО ОБРАЗОВАНИЯ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МИНЗДРАВА РОССИИ</a:t>
            </a:r>
          </a:p>
        </p:txBody>
      </p:sp>
      <p:pic>
        <p:nvPicPr>
          <p:cNvPr id="8" name="Рисунок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7013" y="6350000"/>
            <a:ext cx="60483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04556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/>
          </p:nvPr>
        </p:nvGraphicFramePr>
        <p:xfrm>
          <a:off x="467544" y="548680"/>
          <a:ext cx="7992889" cy="53252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9925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0687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8675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93610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Код</a:t>
                      </a:r>
                      <a:r>
                        <a:rPr lang="ru-RU" sz="1200" dirty="0">
                          <a:effectLst/>
                        </a:rPr>
                        <a:t>, наименование направления подготовки,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научной специальности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3360" marR="133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Контрольные </a:t>
                      </a:r>
                      <a:r>
                        <a:rPr lang="ru-RU" sz="1200" dirty="0">
                          <a:effectLst/>
                        </a:rPr>
                        <a:t>цифры приема за счет бюджетных ассигнований  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3360" marR="133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 </a:t>
                      </a:r>
                      <a:endParaRPr lang="ru-RU" sz="1200" dirty="0" smtClean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Количество </a:t>
                      </a:r>
                      <a:r>
                        <a:rPr lang="ru-RU" sz="1200" dirty="0">
                          <a:effectLst/>
                        </a:rPr>
                        <a:t>мест по договорам об оказании платных образовательных услуг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3360" marR="1336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4027">
                <a:tc>
                  <a:txBody>
                    <a:bodyPr/>
                    <a:lstStyle/>
                    <a:p>
                      <a:pPr>
                        <a:lnSpc>
                          <a:spcPct val="300000"/>
                        </a:lnSpc>
                      </a:pPr>
                      <a:r>
                        <a:rPr lang="ru-RU" sz="1200" dirty="0">
                          <a:effectLst/>
                        </a:rPr>
                        <a:t>30.06.01  Фундаментальная медицина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3360" marR="133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300000"/>
                        </a:lnSpc>
                        <a:spcAft>
                          <a:spcPts val="500"/>
                        </a:spcAft>
                      </a:pPr>
                      <a:r>
                        <a:rPr lang="ru-RU" sz="1200">
                          <a:effectLst/>
                        </a:rPr>
                        <a:t>1 место</a:t>
                      </a:r>
                      <a:endParaRPr lang="ru-RU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3360" marR="133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300000"/>
                        </a:lnSpc>
                        <a:spcAft>
                          <a:spcPts val="500"/>
                        </a:spcAft>
                      </a:pPr>
                      <a:r>
                        <a:rPr lang="ru-RU" sz="1200">
                          <a:effectLst/>
                        </a:rPr>
                        <a:t>-</a:t>
                      </a:r>
                      <a:endParaRPr lang="ru-RU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3360" marR="1336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34027">
                <a:tc>
                  <a:txBody>
                    <a:bodyPr/>
                    <a:lstStyle/>
                    <a:p>
                      <a:pPr>
                        <a:lnSpc>
                          <a:spcPct val="300000"/>
                        </a:lnSpc>
                      </a:pPr>
                      <a:r>
                        <a:rPr lang="ru-RU" sz="1200" dirty="0">
                          <a:effectLst/>
                        </a:rPr>
                        <a:t>03.02.07 - Генетика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3360" marR="133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300000"/>
                        </a:lnSpc>
                        <a:spcAft>
                          <a:spcPts val="500"/>
                        </a:spcAft>
                      </a:pPr>
                      <a:r>
                        <a:rPr lang="ru-RU" sz="1200">
                          <a:effectLst/>
                        </a:rPr>
                        <a:t>1   </a:t>
                      </a:r>
                      <a:endParaRPr lang="ru-RU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3360" marR="133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300000"/>
                        </a:lnSpc>
                        <a:spcAft>
                          <a:spcPts val="500"/>
                        </a:spcAft>
                      </a:pPr>
                      <a:r>
                        <a:rPr lang="ru-RU" sz="1200">
                          <a:effectLst/>
                        </a:rPr>
                        <a:t>-</a:t>
                      </a:r>
                      <a:endParaRPr lang="ru-RU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3360" marR="1336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34027">
                <a:tc>
                  <a:txBody>
                    <a:bodyPr/>
                    <a:lstStyle/>
                    <a:p>
                      <a:pPr>
                        <a:lnSpc>
                          <a:spcPct val="300000"/>
                        </a:lnSpc>
                      </a:pPr>
                      <a:r>
                        <a:rPr lang="ru-RU" sz="1200" dirty="0">
                          <a:effectLst/>
                        </a:rPr>
                        <a:t>31.06.01  Клиническая медицина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3360" marR="133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300000"/>
                        </a:lnSpc>
                        <a:spcAft>
                          <a:spcPts val="500"/>
                        </a:spcAft>
                      </a:pPr>
                      <a:r>
                        <a:rPr lang="ru-RU" sz="1200" dirty="0">
                          <a:effectLst/>
                        </a:rPr>
                        <a:t>  27 мест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3360" marR="133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300000"/>
                        </a:lnSpc>
                        <a:spcAft>
                          <a:spcPts val="500"/>
                        </a:spcAft>
                      </a:pPr>
                      <a:r>
                        <a:rPr lang="ru-RU" sz="1200">
                          <a:effectLst/>
                        </a:rPr>
                        <a:t>25 мест</a:t>
                      </a:r>
                      <a:endParaRPr lang="ru-RU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3360" marR="1336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34027">
                <a:tc>
                  <a:txBody>
                    <a:bodyPr/>
                    <a:lstStyle/>
                    <a:p>
                      <a:pPr>
                        <a:lnSpc>
                          <a:spcPct val="300000"/>
                        </a:lnSpc>
                      </a:pPr>
                      <a:r>
                        <a:rPr lang="ru-RU" sz="1200">
                          <a:effectLst/>
                        </a:rPr>
                        <a:t>14.01.01 - Акушерство и гинекология</a:t>
                      </a:r>
                      <a:endParaRPr lang="ru-RU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3360" marR="133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300000"/>
                        </a:lnSpc>
                      </a:pPr>
                      <a:r>
                        <a:rPr lang="ru-RU" sz="1200" dirty="0">
                          <a:effectLst/>
                        </a:rPr>
                        <a:t>-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3360" marR="133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0"/>
                        </a:lnSpc>
                      </a:pPr>
                      <a:r>
                        <a:rPr lang="ru-RU" sz="1200">
                          <a:effectLst/>
                        </a:rPr>
                        <a:t>                     1</a:t>
                      </a:r>
                      <a:endParaRPr lang="ru-RU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3360" marR="1336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34027">
                <a:tc>
                  <a:txBody>
                    <a:bodyPr/>
                    <a:lstStyle/>
                    <a:p>
                      <a:pPr>
                        <a:lnSpc>
                          <a:spcPct val="300000"/>
                        </a:lnSpc>
                      </a:pPr>
                      <a:r>
                        <a:rPr lang="ru-RU" sz="1200">
                          <a:effectLst/>
                        </a:rPr>
                        <a:t>14.01.02 - Эндокринология</a:t>
                      </a:r>
                      <a:endParaRPr lang="ru-RU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3360" marR="133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3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  2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3360" marR="133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3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3360" marR="1336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34027">
                <a:tc>
                  <a:txBody>
                    <a:bodyPr/>
                    <a:lstStyle/>
                    <a:p>
                      <a:pPr>
                        <a:lnSpc>
                          <a:spcPct val="300000"/>
                        </a:lnSpc>
                      </a:pPr>
                      <a:r>
                        <a:rPr lang="ru-RU" sz="1200">
                          <a:effectLst/>
                        </a:rPr>
                        <a:t>14.01.03 - Болезни уха, горла и носа</a:t>
                      </a:r>
                      <a:endParaRPr lang="ru-RU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3360" marR="133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300000"/>
                        </a:lnSpc>
                        <a:spcAft>
                          <a:spcPts val="500"/>
                        </a:spcAft>
                      </a:pPr>
                      <a:r>
                        <a:rPr lang="ru-RU" sz="1200" dirty="0">
                          <a:effectLst/>
                        </a:rPr>
                        <a:t> 1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3360" marR="133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300000"/>
                        </a:lnSpc>
                        <a:spcAft>
                          <a:spcPts val="50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3360" marR="13360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34027">
                <a:tc>
                  <a:txBody>
                    <a:bodyPr/>
                    <a:lstStyle/>
                    <a:p>
                      <a:pPr>
                        <a:lnSpc>
                          <a:spcPct val="300000"/>
                        </a:lnSpc>
                      </a:pPr>
                      <a:r>
                        <a:rPr lang="ru-RU" sz="1200">
                          <a:effectLst/>
                        </a:rPr>
                        <a:t>14.01.04 - Внутренние болезни</a:t>
                      </a:r>
                      <a:endParaRPr lang="ru-RU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3360" marR="133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300000"/>
                        </a:lnSpc>
                        <a:spcAft>
                          <a:spcPts val="500"/>
                        </a:spcAft>
                      </a:pPr>
                      <a:r>
                        <a:rPr lang="ru-RU" sz="1200" dirty="0">
                          <a:effectLst/>
                        </a:rPr>
                        <a:t> 1     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3360" marR="133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300000"/>
                        </a:lnSpc>
                        <a:spcAft>
                          <a:spcPts val="50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3360" marR="13360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34027">
                <a:tc>
                  <a:txBody>
                    <a:bodyPr/>
                    <a:lstStyle/>
                    <a:p>
                      <a:pPr>
                        <a:lnSpc>
                          <a:spcPct val="300000"/>
                        </a:lnSpc>
                      </a:pPr>
                      <a:r>
                        <a:rPr lang="ru-RU" sz="1200">
                          <a:effectLst/>
                        </a:rPr>
                        <a:t>14.01.06 - Психиатрия</a:t>
                      </a:r>
                      <a:endParaRPr lang="ru-RU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3360" marR="133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3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 1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3360" marR="133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3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3360" marR="13360" marT="0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0" y="44450"/>
            <a:ext cx="9144000" cy="71438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 defTabSz="957263">
              <a:defRPr/>
            </a:pPr>
            <a:endParaRPr lang="en-US" sz="24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395288" y="6300788"/>
            <a:ext cx="8416925" cy="7937"/>
          </a:xfrm>
          <a:prstGeom prst="line">
            <a:avLst/>
          </a:prstGeom>
          <a:ln w="25400">
            <a:solidFill>
              <a:schemeClr val="accent2">
                <a:lumMod val="75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755576" y="6397878"/>
            <a:ext cx="5832648" cy="415498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РОССИЙСКАЯ МЕДИЦИНСКАЯ АКАДЕМИЯ НЕПРЕРЫВНОГО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ПРОФЕССИОНАЛЬНОГО ОБРАЗОВАНИЯ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МИНЗДРАВА РОССИИ</a:t>
            </a:r>
          </a:p>
        </p:txBody>
      </p:sp>
      <p:pic>
        <p:nvPicPr>
          <p:cNvPr id="6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013" y="6350000"/>
            <a:ext cx="60483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98097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6515120"/>
              </p:ext>
            </p:extLst>
          </p:nvPr>
        </p:nvGraphicFramePr>
        <p:xfrm>
          <a:off x="577615" y="150745"/>
          <a:ext cx="7992889" cy="60350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9925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0687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8675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34027">
                <a:tc>
                  <a:txBody>
                    <a:bodyPr/>
                    <a:lstStyle/>
                    <a:p>
                      <a:pPr>
                        <a:lnSpc>
                          <a:spcPct val="300000"/>
                        </a:lnSpc>
                      </a:pPr>
                      <a:r>
                        <a:rPr lang="ru-RU" sz="1200" dirty="0">
                          <a:effectLst/>
                        </a:rPr>
                        <a:t>14.01.07 - Глазные болезни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3360" marR="133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300000"/>
                        </a:lnSpc>
                        <a:spcAft>
                          <a:spcPts val="500"/>
                        </a:spcAft>
                      </a:pPr>
                      <a:r>
                        <a:rPr lang="ru-RU" sz="1200" dirty="0">
                          <a:effectLst/>
                        </a:rPr>
                        <a:t>  2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3360" marR="133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300000"/>
                        </a:lnSpc>
                        <a:spcAft>
                          <a:spcPts val="50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3360" marR="1336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4027">
                <a:tc>
                  <a:txBody>
                    <a:bodyPr/>
                    <a:lstStyle/>
                    <a:p>
                      <a:pPr>
                        <a:lnSpc>
                          <a:spcPct val="300000"/>
                        </a:lnSpc>
                      </a:pPr>
                      <a:r>
                        <a:rPr lang="ru-RU" sz="1200" dirty="0">
                          <a:effectLst/>
                        </a:rPr>
                        <a:t>14.01.08 - Педиатрия 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3360" marR="133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3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 1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3360" marR="133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300000"/>
                        </a:lnSpc>
                        <a:spcAft>
                          <a:spcPts val="500"/>
                        </a:spcAft>
                      </a:pPr>
                      <a:r>
                        <a:rPr lang="ru-RU" sz="1200" dirty="0">
                          <a:effectLst/>
                        </a:rPr>
                        <a:t>1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3360" marR="1336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34027">
                <a:tc>
                  <a:txBody>
                    <a:bodyPr/>
                    <a:lstStyle/>
                    <a:p>
                      <a:pPr>
                        <a:lnSpc>
                          <a:spcPct val="300000"/>
                        </a:lnSpc>
                      </a:pPr>
                      <a:r>
                        <a:rPr lang="ru-RU" sz="1200" dirty="0">
                          <a:effectLst/>
                        </a:rPr>
                        <a:t>14.01.09 - Инфекционные болезни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3360" marR="133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3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 2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3360" marR="133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3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3360" marR="1336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34027">
                <a:tc>
                  <a:txBody>
                    <a:bodyPr/>
                    <a:lstStyle/>
                    <a:p>
                      <a:pPr>
                        <a:lnSpc>
                          <a:spcPct val="300000"/>
                        </a:lnSpc>
                      </a:pPr>
                      <a:r>
                        <a:rPr lang="ru-RU" sz="1200">
                          <a:effectLst/>
                        </a:rPr>
                        <a:t> 14.01.11 - Нервные болезни</a:t>
                      </a:r>
                      <a:endParaRPr lang="ru-RU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3360" marR="133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3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 2 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3360" marR="133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3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3360" marR="1336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34027">
                <a:tc>
                  <a:txBody>
                    <a:bodyPr/>
                    <a:lstStyle/>
                    <a:p>
                      <a:pPr>
                        <a:lnSpc>
                          <a:spcPct val="300000"/>
                        </a:lnSpc>
                      </a:pPr>
                      <a:r>
                        <a:rPr lang="ru-RU" sz="1200">
                          <a:effectLst/>
                        </a:rPr>
                        <a:t> 14.01.12 - Онкология</a:t>
                      </a:r>
                      <a:endParaRPr lang="ru-RU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3360" marR="133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3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 2</a:t>
                      </a:r>
                      <a:endParaRPr lang="ru-RU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3360" marR="133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3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3360" marR="1336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68055">
                <a:tc>
                  <a:txBody>
                    <a:bodyPr/>
                    <a:lstStyle/>
                    <a:p>
                      <a:pPr>
                        <a:lnSpc>
                          <a:spcPct val="300000"/>
                        </a:lnSpc>
                      </a:pPr>
                      <a:r>
                        <a:rPr lang="ru-RU" sz="1200">
                          <a:effectLst/>
                        </a:rPr>
                        <a:t>14.01.13 - Лучевая диагностика, лучевая        терапия</a:t>
                      </a:r>
                      <a:endParaRPr lang="ru-RU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3360" marR="133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3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 2   </a:t>
                      </a:r>
                      <a:endParaRPr lang="ru-RU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3360" marR="133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3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3360" marR="1336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34027">
                <a:tc>
                  <a:txBody>
                    <a:bodyPr/>
                    <a:lstStyle/>
                    <a:p>
                      <a:pPr>
                        <a:lnSpc>
                          <a:spcPct val="3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14.01.14 -  Стоматология</a:t>
                      </a:r>
                      <a:endParaRPr lang="ru-RU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3360" marR="133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300000"/>
                        </a:lnSpc>
                        <a:spcAft>
                          <a:spcPts val="500"/>
                        </a:spcAft>
                      </a:pPr>
                      <a:r>
                        <a:rPr lang="ru-RU" sz="1200">
                          <a:effectLst/>
                        </a:rPr>
                        <a:t>1  </a:t>
                      </a:r>
                      <a:endParaRPr lang="ru-RU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3360" marR="133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300000"/>
                        </a:lnSpc>
                        <a:spcAft>
                          <a:spcPts val="500"/>
                        </a:spcAft>
                      </a:pPr>
                      <a:r>
                        <a:rPr lang="ru-RU" sz="1200" dirty="0">
                          <a:effectLst/>
                        </a:rPr>
                        <a:t>1  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3360" marR="13360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34027">
                <a:tc>
                  <a:txBody>
                    <a:bodyPr/>
                    <a:lstStyle/>
                    <a:p>
                      <a:pPr>
                        <a:lnSpc>
                          <a:spcPct val="3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14.01.15 - Травматология и ортопедия</a:t>
                      </a:r>
                      <a:endParaRPr lang="ru-RU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3360" marR="133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3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 </a:t>
                      </a:r>
                      <a:endParaRPr lang="ru-RU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3360" marR="133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3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3360" marR="13360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34027">
                <a:tc>
                  <a:txBody>
                    <a:bodyPr/>
                    <a:lstStyle/>
                    <a:p>
                      <a:pPr>
                        <a:lnSpc>
                          <a:spcPct val="3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 14.01.17 - Хирургия</a:t>
                      </a:r>
                      <a:endParaRPr lang="ru-RU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3360" marR="133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3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 </a:t>
                      </a:r>
                      <a:endParaRPr lang="ru-RU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3360" marR="133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3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3360" marR="13360" marT="0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34027">
                <a:tc>
                  <a:txBody>
                    <a:bodyPr/>
                    <a:lstStyle/>
                    <a:p>
                      <a:pPr>
                        <a:lnSpc>
                          <a:spcPct val="300000"/>
                        </a:lnSpc>
                      </a:pPr>
                      <a:r>
                        <a:rPr lang="ru-RU" sz="1200">
                          <a:effectLst/>
                        </a:rPr>
                        <a:t>14.01.18 - Нейрохирургия</a:t>
                      </a:r>
                      <a:endParaRPr lang="ru-RU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3360" marR="133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3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 </a:t>
                      </a:r>
                      <a:endParaRPr lang="ru-RU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3360" marR="133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3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3360" marR="13360" marT="0" marB="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34027">
                <a:tc>
                  <a:txBody>
                    <a:bodyPr/>
                    <a:lstStyle/>
                    <a:p>
                      <a:pPr>
                        <a:lnSpc>
                          <a:spcPct val="300000"/>
                        </a:lnSpc>
                      </a:pPr>
                      <a:r>
                        <a:rPr lang="ru-RU" sz="1200">
                          <a:effectLst/>
                        </a:rPr>
                        <a:t>14.01.19 - Детская хирургия</a:t>
                      </a:r>
                      <a:endParaRPr lang="ru-RU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3360" marR="133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3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 </a:t>
                      </a:r>
                      <a:endParaRPr lang="ru-RU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3360" marR="133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3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-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3360" marR="13360" marT="0" marB="0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0" y="44450"/>
            <a:ext cx="9144000" cy="71438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 defTabSz="957263">
              <a:defRPr/>
            </a:pPr>
            <a:endParaRPr lang="en-US" sz="24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395288" y="6300788"/>
            <a:ext cx="8416925" cy="7937"/>
          </a:xfrm>
          <a:prstGeom prst="line">
            <a:avLst/>
          </a:prstGeom>
          <a:ln w="25400">
            <a:solidFill>
              <a:schemeClr val="accent2">
                <a:lumMod val="75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755576" y="6397878"/>
            <a:ext cx="5832648" cy="415498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РОССИЙСКАЯ МЕДИЦИНСКАЯ АКАДЕМИЯ НЕПРЕРЫВНОГО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ПРОФЕССИОНАЛЬНОГО ОБРАЗОВАНИЯ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МИНЗДРАВА РОССИИ</a:t>
            </a:r>
          </a:p>
        </p:txBody>
      </p:sp>
      <p:pic>
        <p:nvPicPr>
          <p:cNvPr id="6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013" y="6350000"/>
            <a:ext cx="60483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02686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6153209"/>
              </p:ext>
            </p:extLst>
          </p:nvPr>
        </p:nvGraphicFramePr>
        <p:xfrm>
          <a:off x="543747" y="256453"/>
          <a:ext cx="7992889" cy="58960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9925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0687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8675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14.01.20 - Анестезиология и реаниматология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3360" marR="133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 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 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3360" marR="133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-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3360" marR="1336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402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14.01.22 </a:t>
                      </a:r>
                      <a:r>
                        <a:rPr lang="ru-RU" sz="1200" dirty="0" smtClean="0">
                          <a:effectLst/>
                        </a:rPr>
                        <a:t>– Ревматология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3360" marR="133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3360" marR="133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-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3360" marR="1336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3402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14.01.23 </a:t>
                      </a:r>
                      <a:r>
                        <a:rPr lang="ru-RU" sz="1200" dirty="0" smtClean="0">
                          <a:effectLst/>
                        </a:rPr>
                        <a:t>– Урология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3360" marR="133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3360" marR="133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3360" marR="1336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3959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  14.03.06 - Фармакология, клиническая фармакология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3360" marR="133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 -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 </a:t>
                      </a:r>
                      <a:endParaRPr lang="ru-RU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3360" marR="133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3360" marR="1336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2879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14.03.10 - Клиническая лабораторная диагностика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3360" marR="133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  </a:t>
                      </a:r>
                      <a:endParaRPr lang="ru-RU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3360" marR="133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3360" marR="1336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9000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14.03. 11 - Восстановительная медицина, спортивная медицина, лечебная физкультура, курортология и физиотерапия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3360" marR="133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 -</a:t>
                      </a:r>
                      <a:endParaRPr lang="ru-RU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3360" marR="133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3360" marR="1336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680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14.03.09  - Клиническая иммунология, аллергология </a:t>
                      </a:r>
                      <a:endParaRPr lang="ru-RU" sz="1200" dirty="0" smtClean="0"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3360" marR="133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 -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3360" marR="133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3360" marR="13360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68055">
                <a:tc>
                  <a:txBody>
                    <a:bodyPr/>
                    <a:lstStyle/>
                    <a:p>
                      <a:pPr>
                        <a:lnSpc>
                          <a:spcPct val="300000"/>
                        </a:lnSpc>
                      </a:pPr>
                      <a:r>
                        <a:rPr lang="ru-RU" sz="1200" dirty="0">
                          <a:effectLst/>
                        </a:rPr>
                        <a:t>32.06.01  Медико-профилактическое дело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3360" marR="133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300000"/>
                        </a:lnSpc>
                        <a:spcAft>
                          <a:spcPts val="500"/>
                        </a:spcAft>
                      </a:pPr>
                      <a:r>
                        <a:rPr lang="ru-RU" sz="1200">
                          <a:effectLst/>
                        </a:rPr>
                        <a:t>1 место</a:t>
                      </a:r>
                      <a:endParaRPr lang="ru-RU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3360" marR="133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300000"/>
                        </a:lnSpc>
                        <a:spcAft>
                          <a:spcPts val="500"/>
                        </a:spcAft>
                      </a:pPr>
                      <a:r>
                        <a:rPr lang="ru-RU" sz="1200" dirty="0">
                          <a:effectLst/>
                        </a:rPr>
                        <a:t>-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3360" marR="13360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08968">
                <a:tc>
                  <a:txBody>
                    <a:bodyPr/>
                    <a:lstStyle/>
                    <a:p>
                      <a:pPr>
                        <a:lnSpc>
                          <a:spcPct val="3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14.02.03 - Общественное здоровье </a:t>
                      </a:r>
                    </a:p>
                    <a:p>
                      <a:pPr>
                        <a:lnSpc>
                          <a:spcPct val="3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и здравоохранение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3360" marR="133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300000"/>
                        </a:lnSpc>
                        <a:spcAft>
                          <a:spcPts val="500"/>
                        </a:spcAft>
                      </a:pPr>
                      <a:r>
                        <a:rPr lang="ru-RU" sz="1200" dirty="0">
                          <a:effectLst/>
                        </a:rPr>
                        <a:t>1</a:t>
                      </a:r>
                    </a:p>
                    <a:p>
                      <a:pPr algn="ctr">
                        <a:lnSpc>
                          <a:spcPct val="300000"/>
                        </a:lnSpc>
                        <a:spcAft>
                          <a:spcPts val="500"/>
                        </a:spcAft>
                      </a:pPr>
                      <a:r>
                        <a:rPr lang="ru-RU" sz="1200" dirty="0">
                          <a:effectLst/>
                        </a:rPr>
                        <a:t> 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3360" marR="133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300000"/>
                        </a:lnSpc>
                        <a:spcAft>
                          <a:spcPts val="500"/>
                        </a:spcAft>
                      </a:pPr>
                      <a:r>
                        <a:rPr lang="ru-RU" sz="1200" dirty="0">
                          <a:effectLst/>
                        </a:rPr>
                        <a:t>-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3360" marR="13360" marT="0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0" y="44450"/>
            <a:ext cx="9144000" cy="71438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 defTabSz="957263">
              <a:defRPr/>
            </a:pPr>
            <a:endParaRPr lang="en-US" sz="24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395288" y="6300788"/>
            <a:ext cx="8416925" cy="7937"/>
          </a:xfrm>
          <a:prstGeom prst="line">
            <a:avLst/>
          </a:prstGeom>
          <a:ln w="25400">
            <a:solidFill>
              <a:schemeClr val="accent2">
                <a:lumMod val="75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755576" y="6397878"/>
            <a:ext cx="5832648" cy="415498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РОССИЙСКАЯ МЕДИЦИНСКАЯ АКАДЕМИЯ НЕПРЕРЫВНОГО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ПРОФЕССИОНАЛЬНОГО ОБРАЗОВАНИЯ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МИНЗДРАВА РОССИИ</a:t>
            </a:r>
          </a:p>
        </p:txBody>
      </p:sp>
      <p:pic>
        <p:nvPicPr>
          <p:cNvPr id="6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013" y="6350000"/>
            <a:ext cx="60483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51627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>
          <a:xfrm>
            <a:off x="1247774" y="115888"/>
            <a:ext cx="6778625" cy="1143000"/>
          </a:xfrm>
        </p:spPr>
        <p:txBody>
          <a:bodyPr/>
          <a:lstStyle/>
          <a:p>
            <a:pPr eaLnBrk="1" hangingPunct="1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Приемная комиссия </a:t>
            </a:r>
          </a:p>
        </p:txBody>
      </p:sp>
      <p:sp>
        <p:nvSpPr>
          <p:cNvPr id="32771" name="Содержимое 2"/>
          <p:cNvSpPr>
            <a:spLocks noGrp="1"/>
          </p:cNvSpPr>
          <p:nvPr>
            <p:ph idx="1"/>
          </p:nvPr>
        </p:nvSpPr>
        <p:spPr>
          <a:xfrm>
            <a:off x="157163" y="1293813"/>
            <a:ext cx="8847137" cy="5386387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АСПИРАНТУРА</a:t>
            </a:r>
          </a:p>
          <a:p>
            <a:pPr algn="ctr" eaLnBrk="1" hangingPunct="1">
              <a:buFont typeface="Arial" charset="0"/>
              <a:buNone/>
            </a:pPr>
            <a:r>
              <a:rPr lang="ru-RU" dirty="0" smtClean="0">
                <a:solidFill>
                  <a:srgbClr val="FF0000"/>
                </a:solidFill>
              </a:rPr>
              <a:t>ПРИЕМ ДОКУМЕНТОВ ЧЕРЕЗ ЛИЧНЫЙ КАБИНЕТ АБИТУРИЕНТА НА САЙТЕ АКАДЕМИИ</a:t>
            </a:r>
          </a:p>
          <a:p>
            <a:pPr algn="ctr" eaLnBrk="1" hangingPunct="1">
              <a:buNone/>
            </a:pPr>
            <a:r>
              <a:rPr lang="en-US" b="1" dirty="0" smtClean="0">
                <a:hlinkClick r:id="rId2"/>
              </a:rPr>
              <a:t>WWW.RMAPO.RU</a:t>
            </a:r>
            <a:endParaRPr lang="ru-RU" b="1" dirty="0" smtClean="0"/>
          </a:p>
          <a:p>
            <a:pPr algn="ctr" eaLnBrk="1" hangingPunct="1">
              <a:buFont typeface="Wingdings 2" pitchFamily="18" charset="2"/>
              <a:buNone/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 1 июля  - 30 июля 2019 года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Проведение вступительных испытаний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 расписанию с 31 июля по 2 августа</a:t>
            </a:r>
          </a:p>
          <a:p>
            <a:pPr algn="ctr" eaLnBrk="1" hangingPunct="1">
              <a:buNone/>
            </a:pPr>
            <a:r>
              <a:rPr lang="ru-RU" sz="2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Проведение </a:t>
            </a:r>
            <a:r>
              <a:rPr lang="ru-RU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списков на зачисление-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августа</a:t>
            </a:r>
            <a:endParaRPr lang="ru-RU" sz="24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None/>
            </a:pPr>
            <a:r>
              <a:rPr lang="ru-RU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Издание приказа о зачислении-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13 августа (по бюджету)</a:t>
            </a:r>
          </a:p>
          <a:p>
            <a:pPr algn="ctr" eaLnBrk="1" hangingPunct="1">
              <a:buNone/>
            </a:pP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19 августа (по договорам)</a:t>
            </a:r>
            <a:endParaRPr lang="ru-RU" sz="24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 typeface="Wingdings 2" pitchFamily="18" charset="2"/>
              <a:buNone/>
            </a:pPr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 typeface="Wingdings 2" pitchFamily="18" charset="2"/>
              <a:buNone/>
            </a:pPr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619250" y="1125538"/>
            <a:ext cx="6408738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0" y="44450"/>
            <a:ext cx="9144000" cy="71438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 defTabSz="957263">
              <a:defRPr/>
            </a:pPr>
            <a:endParaRPr lang="en-US" sz="24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H="1">
            <a:off x="395288" y="6300788"/>
            <a:ext cx="8416925" cy="7937"/>
          </a:xfrm>
          <a:prstGeom prst="line">
            <a:avLst/>
          </a:prstGeom>
          <a:ln w="25400">
            <a:solidFill>
              <a:schemeClr val="accent2">
                <a:lumMod val="75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55576" y="6397878"/>
            <a:ext cx="5832648" cy="415498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РОССИЙСКАЯ МЕДИЦИНСКАЯ АКАДЕМИЯ НЕПРЕРЫВНОГО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ПРОФЕССИОНАЛЬНОГО ОБРАЗОВАНИЯ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МИНЗДРАВА РОССИИ</a:t>
            </a:r>
          </a:p>
        </p:txBody>
      </p:sp>
      <p:pic>
        <p:nvPicPr>
          <p:cNvPr id="9" name="Рисунок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7013" y="6350000"/>
            <a:ext cx="60483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94649"/>
            <a:ext cx="7886700" cy="994172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Личный </a:t>
            </a:r>
            <a:r>
              <a:rPr lang="ru-RU" sz="28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кабинет для подачи </a:t>
            </a:r>
            <a:r>
              <a:rPr lang="ru-RU" sz="28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заявлений</a:t>
            </a:r>
            <a:r>
              <a:rPr lang="ru-RU" sz="28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через официальный сайт РМАНПО</a:t>
            </a:r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" b="38571"/>
          <a:stretch/>
        </p:blipFill>
        <p:spPr>
          <a:xfrm>
            <a:off x="50673" y="1978836"/>
            <a:ext cx="9042655" cy="3223755"/>
          </a:xfrm>
          <a:prstGeom prst="rect">
            <a:avLst/>
          </a:prstGeom>
        </p:spPr>
      </p:pic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0" y="44450"/>
            <a:ext cx="9144000" cy="71438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 defTabSz="957263">
              <a:defRPr/>
            </a:pPr>
            <a:endParaRPr lang="en-US" sz="24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H="1">
            <a:off x="395288" y="6300788"/>
            <a:ext cx="8416925" cy="7937"/>
          </a:xfrm>
          <a:prstGeom prst="line">
            <a:avLst/>
          </a:prstGeom>
          <a:ln w="25400">
            <a:solidFill>
              <a:schemeClr val="accent2">
                <a:lumMod val="75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55576" y="6397878"/>
            <a:ext cx="5832648" cy="415498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РОССИЙСКАЯ МЕДИЦИНСКАЯ АКАДЕМИЯ НЕПРЕРЫВНОГО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ПРОФЕССИОНАЛЬНОГО ОБРАЗОВАНИЯ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МИНЗДРАВА РОССИИ</a:t>
            </a:r>
          </a:p>
        </p:txBody>
      </p:sp>
      <p:pic>
        <p:nvPicPr>
          <p:cNvPr id="7" name="Рисунок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7013" y="6350000"/>
            <a:ext cx="60483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81280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/>
          </a:blip>
          <a:srcRect l="19784" r="6555" b="19408"/>
          <a:stretch/>
        </p:blipFill>
        <p:spPr>
          <a:xfrm>
            <a:off x="100710" y="687213"/>
            <a:ext cx="3064299" cy="2183403"/>
          </a:xfrm>
          <a:prstGeom prst="rect">
            <a:avLst/>
          </a:prstGeom>
          <a:ln>
            <a:noFill/>
          </a:ln>
          <a:effectLst>
            <a:outerShdw blurRad="127000" dist="139700" dir="2700000" algn="tl" rotWithShape="0">
              <a:prstClr val="black">
                <a:alpha val="40000"/>
              </a:prstClr>
            </a:outerShdw>
            <a:softEdge rad="112500"/>
          </a:effectLst>
        </p:spPr>
      </p:pic>
      <p:pic>
        <p:nvPicPr>
          <p:cNvPr id="28" name="Рисунок 27" descr="НОВОЕ ФОТО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60534" y="3791202"/>
            <a:ext cx="3127687" cy="2052551"/>
          </a:xfrm>
          <a:prstGeom prst="rect">
            <a:avLst/>
          </a:prstGeom>
          <a:ln>
            <a:noFill/>
          </a:ln>
          <a:effectLst>
            <a:outerShdw blurRad="127000" dist="127000" dir="8100000" algn="tr" rotWithShape="0">
              <a:prstClr val="black">
                <a:alpha val="40000"/>
              </a:prstClr>
            </a:outerShdw>
            <a:softEdge rad="112500"/>
          </a:effectLst>
        </p:spPr>
      </p:pic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0" y="115888"/>
            <a:ext cx="9144000" cy="642937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 defTabSz="957263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РОССИЙСКАЯ МЕДИЦИНСКАЯ АКАДЕМИЯ НЕПРЕРЫВНОГО ПРОФЕССИОНАЛЬНОГО ОБРАЗОВАНИЯ</a:t>
            </a:r>
            <a:endParaRPr lang="en-US" sz="2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H="1">
            <a:off x="395288" y="6286500"/>
            <a:ext cx="8416925" cy="7938"/>
          </a:xfrm>
          <a:prstGeom prst="line">
            <a:avLst/>
          </a:prstGeom>
          <a:ln w="25400">
            <a:solidFill>
              <a:schemeClr val="accent2">
                <a:lumMod val="75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55576" y="6397878"/>
            <a:ext cx="5832648" cy="415498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spAutoFit/>
          </a:bodyPr>
          <a:lstStyle/>
          <a:p>
            <a:pPr algn="just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РОССИЙСКАЯ МЕДИЦИНСКАЯ АКАДЕМИЯ НЕПРЕРЫВНОГО</a:t>
            </a:r>
          </a:p>
          <a:p>
            <a:pPr algn="just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ПРОФЕССИОНАЛЬНОГО ОБРАЗОВАНИЯ</a:t>
            </a:r>
          </a:p>
          <a:p>
            <a:pPr algn="just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МИНЗДРАВА РОССИИ</a:t>
            </a:r>
          </a:p>
        </p:txBody>
      </p:sp>
      <p:pic>
        <p:nvPicPr>
          <p:cNvPr id="14345" name="Рисунок 13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7013" y="6350000"/>
            <a:ext cx="60483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E:\РАБОЧИЕ_ДОКУМЕНТЫ\ДОКУМЕНТЫ\РОДИН_ДА\ФОТО\Фасад_РМАПО без проводов2.jpg"/>
          <p:cNvPicPr>
            <a:picLocks noChangeAspect="1" noChangeArrowheads="1"/>
          </p:cNvPicPr>
          <p:nvPr/>
        </p:nvPicPr>
        <p:blipFill>
          <a:blip r:embed="rId6" cstate="print"/>
          <a:srcRect l="9116" t="15753" r="15014" b="15350"/>
          <a:stretch>
            <a:fillRect/>
          </a:stretch>
        </p:blipFill>
        <p:spPr bwMode="auto">
          <a:xfrm>
            <a:off x="3202565" y="807864"/>
            <a:ext cx="2591691" cy="2103362"/>
          </a:xfrm>
          <a:prstGeom prst="ellipse">
            <a:avLst/>
          </a:prstGeom>
          <a:ln>
            <a:noFill/>
          </a:ln>
          <a:effectLst>
            <a:outerShdw blurRad="127000" dist="127000" dir="5400000" algn="t" rotWithShape="0">
              <a:prstClr val="black">
                <a:alpha val="40000"/>
              </a:prstClr>
            </a:outerShdw>
            <a:softEdge rad="112500"/>
          </a:effectLst>
        </p:spPr>
      </p:pic>
      <p:pic>
        <p:nvPicPr>
          <p:cNvPr id="14347" name="Рисунок 8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87725" y="811213"/>
            <a:ext cx="769938" cy="59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8" name="Picture 10" descr="http://doctornet.ru/data/clinics/22826/a_c13ebfe237fe1aa6b7227eb805b4fdb7_small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24113" y="857250"/>
            <a:ext cx="54292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" descr="C:\Users\sulimenkoyg\Desktop\рабочая\сводные данные  по филиалам\333 КАЗАНЬ\материал 14.09.2016\фото Казань\УЛК по ул.Бутлерова, 36\фасад здания учебного корпуса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354080" y="826861"/>
            <a:ext cx="2753586" cy="2024041"/>
          </a:xfrm>
          <a:prstGeom prst="rect">
            <a:avLst/>
          </a:prstGeom>
          <a:ln>
            <a:noFill/>
          </a:ln>
          <a:effectLst>
            <a:outerShdw blurRad="127000" dist="127000" dir="8100000" algn="tr" rotWithShape="0">
              <a:prstClr val="black">
                <a:alpha val="40000"/>
              </a:prstClr>
            </a:outerShdw>
            <a:softEdge rad="112500"/>
          </a:effectLst>
        </p:spPr>
      </p:pic>
      <p:pic>
        <p:nvPicPr>
          <p:cNvPr id="14350" name="Picture 8" descr="https://kgma.info/pic/logo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492875" y="942975"/>
            <a:ext cx="584200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4" descr="http://pandia.ru/text/78/219/images/image001_330.jpg"/>
          <p:cNvPicPr>
            <a:picLocks noChangeAspect="1" noChangeArrowheads="1"/>
          </p:cNvPicPr>
          <p:nvPr/>
        </p:nvPicPr>
        <p:blipFill rotWithShape="1">
          <a:blip r:embed="rId11" cstate="print"/>
          <a:srcRect l="2442" r="14599"/>
          <a:stretch/>
        </p:blipFill>
        <p:spPr bwMode="auto">
          <a:xfrm>
            <a:off x="181114" y="3762798"/>
            <a:ext cx="2975731" cy="2139144"/>
          </a:xfrm>
          <a:prstGeom prst="rect">
            <a:avLst/>
          </a:prstGeom>
          <a:ln>
            <a:noFill/>
          </a:ln>
          <a:effectLst>
            <a:outerShdw blurRad="127000" dist="127000" dir="2700000" algn="tl" rotWithShape="0">
              <a:prstClr val="black">
                <a:alpha val="40000"/>
              </a:prstClr>
            </a:outerShdw>
            <a:softEdge rad="112500"/>
          </a:effectLst>
        </p:spPr>
      </p:pic>
      <p:grpSp>
        <p:nvGrpSpPr>
          <p:cNvPr id="14352" name="Группа 2"/>
          <p:cNvGrpSpPr>
            <a:grpSpLocks/>
          </p:cNvGrpSpPr>
          <p:nvPr/>
        </p:nvGrpSpPr>
        <p:grpSpPr bwMode="auto">
          <a:xfrm>
            <a:off x="2141538" y="3889375"/>
            <a:ext cx="822325" cy="633413"/>
            <a:chOff x="2898364" y="4286252"/>
            <a:chExt cx="1102136" cy="949503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2898364" y="4286252"/>
              <a:ext cx="1102136" cy="9495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14362" name="Рисунок 17"/>
            <p:cNvPicPr>
              <a:picLocks noChangeAspect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3023559" y="4319932"/>
              <a:ext cx="915823" cy="9158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" name="TextBox 3"/>
          <p:cNvSpPr txBox="1"/>
          <p:nvPr/>
        </p:nvSpPr>
        <p:spPr>
          <a:xfrm>
            <a:off x="234950" y="2827338"/>
            <a:ext cx="230505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Год образования - 1979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346450" y="2827338"/>
            <a:ext cx="230505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Год образования - 1930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573838" y="2776538"/>
            <a:ext cx="2303462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Год образования – 1920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17525" y="5818188"/>
            <a:ext cx="2303463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Год образования - 1977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421438" y="5802313"/>
            <a:ext cx="2303462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Год образования - 1927</a:t>
            </a:r>
          </a:p>
        </p:txBody>
      </p:sp>
      <p:sp>
        <p:nvSpPr>
          <p:cNvPr id="14358" name="TextBox 4"/>
          <p:cNvSpPr txBox="1">
            <a:spLocks noChangeArrowheads="1"/>
          </p:cNvSpPr>
          <p:nvPr/>
        </p:nvSpPr>
        <p:spPr bwMode="auto">
          <a:xfrm>
            <a:off x="1173163" y="2868613"/>
            <a:ext cx="7064375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5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… , а вместе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714625" y="3846513"/>
            <a:ext cx="3981450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  <a:r>
              <a:rPr lang="en-US" sz="10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10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00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4360" name="Рисунок 26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132513" y="3898900"/>
            <a:ext cx="652462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57581"/>
            <a:ext cx="7886700" cy="764294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Вход и регистрация в системе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8018" y="1563098"/>
            <a:ext cx="3825379" cy="4150536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98383" y="1563099"/>
            <a:ext cx="3232197" cy="4145645"/>
          </a:xfrm>
          <a:prstGeom prst="rect">
            <a:avLst/>
          </a:prstGeom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0" y="44450"/>
            <a:ext cx="9144000" cy="71438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 defTabSz="957263">
              <a:defRPr/>
            </a:pPr>
            <a:endParaRPr lang="en-US" sz="24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H="1">
            <a:off x="395288" y="6300788"/>
            <a:ext cx="8416925" cy="7937"/>
          </a:xfrm>
          <a:prstGeom prst="line">
            <a:avLst/>
          </a:prstGeom>
          <a:ln w="25400">
            <a:solidFill>
              <a:schemeClr val="accent2">
                <a:lumMod val="75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55576" y="6397878"/>
            <a:ext cx="5832648" cy="415498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РОССИЙСКАЯ МЕДИЦИНСКАЯ АКАДЕМИЯ НЕПРЕРЫВНОГО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ПРОФЕССИОНАЛЬНОГО ОБРАЗОВАНИЯ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МИНЗДРАВА РОССИИ</a:t>
            </a:r>
          </a:p>
        </p:txBody>
      </p:sp>
      <p:pic>
        <p:nvPicPr>
          <p:cNvPr id="9" name="Рисунок 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7013" y="6350000"/>
            <a:ext cx="60483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9914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500825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Внесение данных и прикрепление документов </a:t>
            </a:r>
            <a:br>
              <a:rPr lang="ru-RU" sz="28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личном кабинете Абитуриента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1521"/>
          <a:stretch/>
        </p:blipFill>
        <p:spPr>
          <a:xfrm>
            <a:off x="129656" y="1955428"/>
            <a:ext cx="8782859" cy="3819089"/>
          </a:xfrm>
          <a:prstGeom prst="rect">
            <a:avLst/>
          </a:prstGeom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0" y="44450"/>
            <a:ext cx="9144000" cy="71438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 defTabSz="957263">
              <a:defRPr/>
            </a:pPr>
            <a:endParaRPr lang="en-US" sz="24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>
            <a:off x="395288" y="6300788"/>
            <a:ext cx="8416925" cy="7937"/>
          </a:xfrm>
          <a:prstGeom prst="line">
            <a:avLst/>
          </a:prstGeom>
          <a:ln w="25400">
            <a:solidFill>
              <a:schemeClr val="accent2">
                <a:lumMod val="75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55576" y="6397878"/>
            <a:ext cx="5832648" cy="415498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РОССИЙСКАЯ МЕДИЦИНСКАЯ АКАДЕМИЯ НЕПРЕРЫВНОГО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ПРОФЕССИОНАЛЬНОГО ОБРАЗОВАНИЯ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МИНЗДРАВА РОССИИ</a:t>
            </a:r>
          </a:p>
        </p:txBody>
      </p:sp>
      <p:pic>
        <p:nvPicPr>
          <p:cNvPr id="8" name="Рисунок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7013" y="6350000"/>
            <a:ext cx="60483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76799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5389" y="2883912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800000"/>
                </a:solidFill>
              </a:rPr>
              <a:t>ФГОБОУ ДПО РМАНПО</a:t>
            </a:r>
            <a:br>
              <a:rPr lang="ru-RU" dirty="0" smtClean="0">
                <a:solidFill>
                  <a:srgbClr val="800000"/>
                </a:solidFill>
              </a:rPr>
            </a:br>
            <a:r>
              <a:rPr lang="ru-RU" dirty="0" smtClean="0">
                <a:solidFill>
                  <a:srgbClr val="800000"/>
                </a:solidFill>
              </a:rPr>
              <a:t>Минздрава России</a:t>
            </a:r>
            <a:endParaRPr lang="ru-RU" dirty="0">
              <a:solidFill>
                <a:srgbClr val="8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55827" y="771149"/>
            <a:ext cx="1832345" cy="1407015"/>
          </a:xfrm>
          <a:prstGeom prst="rect">
            <a:avLst/>
          </a:prstGeom>
          <a:effectLst>
            <a:outerShdw blurRad="127000" dist="1524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0" y="44450"/>
            <a:ext cx="9144000" cy="71438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 defTabSz="957263">
              <a:defRPr/>
            </a:pPr>
            <a:endParaRPr lang="en-US" sz="24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>
            <a:off x="395288" y="6300788"/>
            <a:ext cx="8416925" cy="7937"/>
          </a:xfrm>
          <a:prstGeom prst="line">
            <a:avLst/>
          </a:prstGeom>
          <a:ln w="25400">
            <a:solidFill>
              <a:schemeClr val="accent2">
                <a:lumMod val="75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55576" y="6397878"/>
            <a:ext cx="5832648" cy="415498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РОССИЙСКАЯ МЕДИЦИНСКАЯ АКАДЕМИЯ НЕПРЕРЫВНОГО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ПРОФЕССИОНАЛЬНОГО ОБРАЗОВАНИЯ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МИНЗДРАВА РОССИИ</a:t>
            </a:r>
          </a:p>
        </p:txBody>
      </p:sp>
      <p:pic>
        <p:nvPicPr>
          <p:cNvPr id="8" name="Рисунок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7013" y="6350000"/>
            <a:ext cx="60483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63512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3" cstate="print">
            <a:extLst/>
          </a:blip>
          <a:srcRect l="19784" r="6555" b="19408"/>
          <a:stretch/>
        </p:blipFill>
        <p:spPr>
          <a:xfrm>
            <a:off x="2066950" y="802505"/>
            <a:ext cx="2450522" cy="1746069"/>
          </a:xfrm>
          <a:prstGeom prst="ellipse">
            <a:avLst/>
          </a:prstGeom>
          <a:ln>
            <a:noFill/>
          </a:ln>
          <a:effectLst>
            <a:outerShdw blurRad="127000" dist="127000" dir="8100000" algn="tr" rotWithShape="0">
              <a:prstClr val="black">
                <a:alpha val="40000"/>
              </a:prstClr>
            </a:outerShdw>
            <a:softEdge rad="112500"/>
          </a:effectLst>
        </p:spPr>
      </p:pic>
      <p:pic>
        <p:nvPicPr>
          <p:cNvPr id="28" name="Рисунок 27" descr="НОВОЕ ФОТО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01599" y="2405975"/>
            <a:ext cx="2455149" cy="1611197"/>
          </a:xfrm>
          <a:prstGeom prst="ellipse">
            <a:avLst/>
          </a:prstGeom>
          <a:ln>
            <a:noFill/>
          </a:ln>
          <a:effectLst>
            <a:outerShdw blurRad="190500" dist="190500" dir="8100000" algn="tr" rotWithShape="0">
              <a:prstClr val="black">
                <a:alpha val="40000"/>
              </a:prstClr>
            </a:outerShdw>
            <a:softEdge rad="112500"/>
          </a:effectLst>
        </p:spPr>
      </p:pic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0" y="115888"/>
            <a:ext cx="9144000" cy="46355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 defTabSz="957263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  ПОТЕНЦИАЛ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H="1">
            <a:off x="395288" y="6286500"/>
            <a:ext cx="8416925" cy="7938"/>
          </a:xfrm>
          <a:prstGeom prst="line">
            <a:avLst/>
          </a:prstGeom>
          <a:ln w="25400">
            <a:solidFill>
              <a:schemeClr val="accent2">
                <a:lumMod val="75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55576" y="6397878"/>
            <a:ext cx="5832648" cy="415498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spAutoFit/>
          </a:bodyPr>
          <a:lstStyle/>
          <a:p>
            <a:pPr algn="just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РОССИЙСКАЯ МЕДИЦИНСКАЯ АКАДЕМИЯ НЕПРЕРЫВНОГО</a:t>
            </a:r>
          </a:p>
          <a:p>
            <a:pPr algn="just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ПРОФЕССИОНАЛЬНОГО ОБРАЗОВАНИЯ</a:t>
            </a:r>
          </a:p>
          <a:p>
            <a:pPr algn="just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МИНЗДРАВА РОССИИ</a:t>
            </a:r>
          </a:p>
        </p:txBody>
      </p:sp>
      <p:pic>
        <p:nvPicPr>
          <p:cNvPr id="15369" name="Рисунок 13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7013" y="6350000"/>
            <a:ext cx="60483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C:\Users\sulimenkoyg\Desktop\рабочая\сводные данные  по филиалам\333 КАЗАНЬ\материал 14.09.2016\фото Казань\УЛК по ул.Бутлерова, 36\фасад здания учебного корпуса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58464" y="904068"/>
            <a:ext cx="2246577" cy="1536632"/>
          </a:xfrm>
          <a:prstGeom prst="ellipse">
            <a:avLst/>
          </a:prstGeom>
          <a:ln>
            <a:noFill/>
          </a:ln>
          <a:effectLst>
            <a:outerShdw blurRad="190500" dist="190500" dir="2700000" algn="tl" rotWithShape="0">
              <a:prstClr val="black">
                <a:alpha val="40000"/>
              </a:prstClr>
            </a:outerShdw>
            <a:softEdge rad="112500"/>
          </a:effectLst>
        </p:spPr>
      </p:pic>
      <p:pic>
        <p:nvPicPr>
          <p:cNvPr id="16" name="Picture 4" descr="http://pandia.ru/text/78/219/images/image001_330.jpg"/>
          <p:cNvPicPr>
            <a:picLocks noChangeAspect="1" noChangeArrowheads="1"/>
          </p:cNvPicPr>
          <p:nvPr/>
        </p:nvPicPr>
        <p:blipFill rotWithShape="1">
          <a:blip r:embed="rId7" cstate="print"/>
          <a:srcRect l="2442" r="14599"/>
          <a:stretch/>
        </p:blipFill>
        <p:spPr bwMode="auto">
          <a:xfrm>
            <a:off x="2269091" y="2404963"/>
            <a:ext cx="2248991" cy="1504394"/>
          </a:xfrm>
          <a:prstGeom prst="ellipse">
            <a:avLst/>
          </a:prstGeom>
          <a:ln>
            <a:noFill/>
          </a:ln>
          <a:effectLst>
            <a:outerShdw blurRad="190500" dist="190500" dir="8100000" algn="tr" rotWithShape="0">
              <a:prstClr val="black">
                <a:alpha val="40000"/>
              </a:prstClr>
            </a:outerShdw>
            <a:softEdge rad="112500"/>
          </a:effectLst>
        </p:spPr>
      </p:pic>
      <p:pic>
        <p:nvPicPr>
          <p:cNvPr id="9" name="Picture 3" descr="E:\РАБОЧИЕ_ДОКУМЕНТЫ\ДОКУМЕНТЫ\РОДИН_ДА\ФОТО\Фасад_РМАПО без проводов2.jpg"/>
          <p:cNvPicPr>
            <a:picLocks noChangeAspect="1" noChangeArrowheads="1"/>
          </p:cNvPicPr>
          <p:nvPr/>
        </p:nvPicPr>
        <p:blipFill>
          <a:blip r:embed="rId8" cstate="print"/>
          <a:srcRect l="9116" t="15753" r="15014" b="15350"/>
          <a:stretch>
            <a:fillRect/>
          </a:stretch>
        </p:blipFill>
        <p:spPr bwMode="auto">
          <a:xfrm>
            <a:off x="3393587" y="1648453"/>
            <a:ext cx="1958743" cy="1479230"/>
          </a:xfrm>
          <a:prstGeom prst="ellipse">
            <a:avLst/>
          </a:prstGeom>
          <a:ln>
            <a:noFill/>
          </a:ln>
          <a:effectLst>
            <a:outerShdw blurRad="127000" dist="127000" dir="5400000" algn="t" rotWithShape="0">
              <a:prstClr val="black">
                <a:alpha val="40000"/>
              </a:prstClr>
            </a:outerShdw>
            <a:softEdge rad="112500"/>
          </a:effectLst>
        </p:spPr>
      </p:pic>
      <p:pic>
        <p:nvPicPr>
          <p:cNvPr id="15373" name="Picture 6" descr="https://ae01.alicdn.com/kf/HTB1u4ybKpXXXXXkXFXXq6xXFXXXf/222499089/HTB1u4ybKpXXXXXkXFXXq6xXFXXXf.jpg"/>
          <p:cNvPicPr>
            <a:picLocks noChangeAspect="1" noChangeArrowheads="1"/>
          </p:cNvPicPr>
          <p:nvPr/>
        </p:nvPicPr>
        <p:blipFill>
          <a:blip r:embed="rId9" cstate="print"/>
          <a:srcRect l="41566" t="27383" r="7690" b="15623"/>
          <a:stretch>
            <a:fillRect/>
          </a:stretch>
        </p:blipFill>
        <p:spPr bwMode="auto">
          <a:xfrm>
            <a:off x="592138" y="1238250"/>
            <a:ext cx="1265237" cy="81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180975" y="1962150"/>
            <a:ext cx="2093913" cy="12096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работников </a:t>
            </a:r>
          </a:p>
          <a:p>
            <a:pPr algn="ctr" fontAlgn="auto">
              <a:lnSpc>
                <a:spcPts val="2600"/>
              </a:lnSpc>
              <a:spcBef>
                <a:spcPts val="180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3 415</a:t>
            </a:r>
            <a:r>
              <a:rPr lang="ru-RU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01675" y="5018088"/>
            <a:ext cx="1881188" cy="10556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lnSpc>
                <a:spcPts val="37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ППС</a:t>
            </a:r>
          </a:p>
          <a:p>
            <a:pPr algn="ctr" fontAlgn="auto">
              <a:lnSpc>
                <a:spcPts val="37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2 038</a:t>
            </a:r>
            <a:r>
              <a:rPr lang="ru-RU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pSp>
        <p:nvGrpSpPr>
          <p:cNvPr id="15376" name="Группа 5"/>
          <p:cNvGrpSpPr>
            <a:grpSpLocks/>
          </p:cNvGrpSpPr>
          <p:nvPr/>
        </p:nvGrpSpPr>
        <p:grpSpPr bwMode="auto">
          <a:xfrm>
            <a:off x="911225" y="3654425"/>
            <a:ext cx="1689100" cy="1385888"/>
            <a:chOff x="439543" y="3255969"/>
            <a:chExt cx="1943529" cy="1588648"/>
          </a:xfrm>
        </p:grpSpPr>
        <p:pic>
          <p:nvPicPr>
            <p:cNvPr id="15385" name="Picture 12" descr="https://st.depositphotos.com/1001599/2275/v/950/depositphotos_22758788-stock-illustration-einstein.jpg"/>
            <p:cNvPicPr>
              <a:picLocks noChangeAspect="1" noChangeArrowheads="1"/>
            </p:cNvPicPr>
            <p:nvPr/>
          </p:nvPicPr>
          <p:blipFill>
            <a:blip r:embed="rId10" cstate="print"/>
            <a:srcRect l="8156" t="3951" r="8147" b="4117"/>
            <a:stretch>
              <a:fillRect/>
            </a:stretch>
          </p:blipFill>
          <p:spPr bwMode="auto">
            <a:xfrm>
              <a:off x="439543" y="3255969"/>
              <a:ext cx="1010141" cy="14043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86" name="Picture 12" descr="https://st.depositphotos.com/1001599/2275/v/950/depositphotos_22758788-stock-illustration-einstein.jpg"/>
            <p:cNvPicPr>
              <a:picLocks noChangeAspect="1" noChangeArrowheads="1"/>
            </p:cNvPicPr>
            <p:nvPr/>
          </p:nvPicPr>
          <p:blipFill>
            <a:blip r:embed="rId10" cstate="print"/>
            <a:srcRect l="8156" t="3951" r="8147" b="4117"/>
            <a:stretch>
              <a:fillRect/>
            </a:stretch>
          </p:blipFill>
          <p:spPr bwMode="auto">
            <a:xfrm>
              <a:off x="848946" y="3440241"/>
              <a:ext cx="1010141" cy="14043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87" name="Picture 12" descr="https://st.depositphotos.com/1001599/2275/v/950/depositphotos_22758788-stock-illustration-einstein.jpg"/>
            <p:cNvPicPr>
              <a:picLocks noChangeAspect="1" noChangeArrowheads="1"/>
            </p:cNvPicPr>
            <p:nvPr/>
          </p:nvPicPr>
          <p:blipFill>
            <a:blip r:embed="rId10" cstate="print"/>
            <a:srcRect l="8156" t="3951" r="8147" b="4117"/>
            <a:stretch>
              <a:fillRect/>
            </a:stretch>
          </p:blipFill>
          <p:spPr bwMode="auto">
            <a:xfrm>
              <a:off x="1372931" y="3324220"/>
              <a:ext cx="1010141" cy="14043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1" name="TextBox 20"/>
          <p:cNvSpPr txBox="1"/>
          <p:nvPr/>
        </p:nvSpPr>
        <p:spPr>
          <a:xfrm>
            <a:off x="6819900" y="3522663"/>
            <a:ext cx="2092325" cy="10477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Кафедр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225</a:t>
            </a:r>
            <a:r>
              <a:rPr lang="ru-RU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pSp>
        <p:nvGrpSpPr>
          <p:cNvPr id="15378" name="Группа 2"/>
          <p:cNvGrpSpPr>
            <a:grpSpLocks/>
          </p:cNvGrpSpPr>
          <p:nvPr/>
        </p:nvGrpSpPr>
        <p:grpSpPr bwMode="auto">
          <a:xfrm>
            <a:off x="5033963" y="4052888"/>
            <a:ext cx="1214437" cy="909637"/>
            <a:chOff x="3655355" y="4293948"/>
            <a:chExt cx="1371366" cy="1058983"/>
          </a:xfrm>
        </p:grpSpPr>
        <p:pic>
          <p:nvPicPr>
            <p:cNvPr id="15383" name="Picture 2" descr="http://allday1.com/imagedb/3a/2/ad3c8dbde299e092f5f7f4f685414.jpg"/>
            <p:cNvPicPr>
              <a:picLocks noChangeAspect="1" noChangeArrowheads="1"/>
            </p:cNvPicPr>
            <p:nvPr/>
          </p:nvPicPr>
          <p:blipFill>
            <a:blip r:embed="rId11" cstate="print"/>
            <a:srcRect l="11084" r="18459" b="15582"/>
            <a:stretch>
              <a:fillRect/>
            </a:stretch>
          </p:blipFill>
          <p:spPr bwMode="auto">
            <a:xfrm>
              <a:off x="4218207" y="4293948"/>
              <a:ext cx="808514" cy="9687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84" name="Picture 2" descr="http://allday1.com/imagedb/3a/2/ad3c8dbde299e092f5f7f4f685414.jpg"/>
            <p:cNvPicPr>
              <a:picLocks noChangeAspect="1" noChangeArrowheads="1"/>
            </p:cNvPicPr>
            <p:nvPr/>
          </p:nvPicPr>
          <p:blipFill>
            <a:blip r:embed="rId11" cstate="print"/>
            <a:srcRect l="11084" r="18459" b="15582"/>
            <a:stretch>
              <a:fillRect/>
            </a:stretch>
          </p:blipFill>
          <p:spPr bwMode="auto">
            <a:xfrm>
              <a:off x="3655355" y="4384221"/>
              <a:ext cx="808514" cy="9687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7" name="TextBox 26"/>
          <p:cNvSpPr txBox="1"/>
          <p:nvPr/>
        </p:nvSpPr>
        <p:spPr>
          <a:xfrm>
            <a:off x="4300538" y="4800600"/>
            <a:ext cx="2573337" cy="1530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lnSpc>
                <a:spcPts val="37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 учеными степенями</a:t>
            </a:r>
          </a:p>
          <a:p>
            <a:pPr algn="ctr" fontAlgn="auto">
              <a:lnSpc>
                <a:spcPts val="37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1 790</a:t>
            </a:r>
          </a:p>
          <a:p>
            <a:pPr algn="ctr" fontAlgn="auto">
              <a:lnSpc>
                <a:spcPts val="37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(87%)</a:t>
            </a:r>
            <a:r>
              <a:rPr lang="ru-RU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5380" name="Picture 4" descr="http://www.moodle21.ru/pluginfile.php?file=/15/mod_forum/post/5789/31.jpg"/>
          <p:cNvPicPr>
            <a:picLocks noChangeAspect="1" noChangeArrowheads="1"/>
          </p:cNvPicPr>
          <p:nvPr/>
        </p:nvPicPr>
        <p:blipFill>
          <a:blip r:embed="rId12" cstate="print"/>
          <a:srcRect t="23958" b="10834"/>
          <a:stretch>
            <a:fillRect/>
          </a:stretch>
        </p:blipFill>
        <p:spPr bwMode="auto">
          <a:xfrm>
            <a:off x="7151688" y="1049338"/>
            <a:ext cx="127000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TextBox 29"/>
          <p:cNvSpPr txBox="1"/>
          <p:nvPr/>
        </p:nvSpPr>
        <p:spPr>
          <a:xfrm>
            <a:off x="6596063" y="1820863"/>
            <a:ext cx="2624137" cy="1031875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/>
          <a:p>
            <a:pPr algn="ctr" fontAlgn="auto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Академиков </a:t>
            </a:r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</a:p>
          <a:p>
            <a:pPr algn="ctr" fontAlgn="auto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чл.-корр.      </a:t>
            </a:r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</a:p>
        </p:txBody>
      </p:sp>
      <p:pic>
        <p:nvPicPr>
          <p:cNvPr id="15382" name="Picture 2" descr="http://gw.alicdn.com/bao/uploaded/i2/T1_G_OFXtfXXXXXXXX_%21%210-item_pic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286625" y="4541838"/>
            <a:ext cx="1525588" cy="152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Прямая соединительная линия 11"/>
          <p:cNvCxnSpPr/>
          <p:nvPr/>
        </p:nvCxnSpPr>
        <p:spPr>
          <a:xfrm flipH="1">
            <a:off x="395288" y="6286500"/>
            <a:ext cx="8416925" cy="7938"/>
          </a:xfrm>
          <a:prstGeom prst="line">
            <a:avLst/>
          </a:prstGeom>
          <a:ln w="25400">
            <a:solidFill>
              <a:schemeClr val="accent2">
                <a:lumMod val="75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55576" y="6397878"/>
            <a:ext cx="5832648" cy="415498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spAutoFit/>
          </a:bodyPr>
          <a:lstStyle/>
          <a:p>
            <a:pPr algn="just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РОССИЙСКАЯ МЕДИЦИНСКАЯ АКАДЕМИЯ НЕПРЕРЫВНОГО</a:t>
            </a:r>
          </a:p>
          <a:p>
            <a:pPr algn="just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ПРОФЕССИОНАЛЬНОГО ОБРАЗОВАНИЯ</a:t>
            </a:r>
          </a:p>
          <a:p>
            <a:pPr algn="just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МИНЗДРАВА РОССИИ</a:t>
            </a:r>
          </a:p>
        </p:txBody>
      </p:sp>
      <p:pic>
        <p:nvPicPr>
          <p:cNvPr id="16390" name="Рисунок 1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7013" y="6350000"/>
            <a:ext cx="60483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0" y="55563"/>
            <a:ext cx="9144000" cy="652462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 defTabSz="957263" eaLnBrk="0" fontAlgn="auto" hangingPunct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ДОПОЛНИТЕЛЬНОЕ</a:t>
            </a:r>
            <a:b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ПРОФЕССИОНАЛЬНОЕ ОБРАЗОВАНИЕ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76225" y="1220788"/>
            <a:ext cx="2801938" cy="23383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Гос. задание 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чел.-час.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ru-RU" sz="21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ПП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3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901 020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1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ПК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3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6 288 736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27013" y="3363913"/>
            <a:ext cx="3411537" cy="3384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ППС  </a:t>
            </a: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405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ru-RU" sz="1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орг. уч. процесса в системе НМО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</a:t>
            </a:r>
            <a:r>
              <a:rPr lang="ru-RU" sz="1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обуч</a:t>
            </a:r>
            <a:r>
              <a:rPr lang="ru-RU" sz="1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в системе НМО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педагогика и психология в  системе высшей школы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</a:t>
            </a:r>
            <a:r>
              <a:rPr lang="ru-RU" sz="1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обуч</a:t>
            </a:r>
            <a:r>
              <a:rPr lang="ru-RU" sz="1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в системе НМО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экстр. </a:t>
            </a:r>
            <a:r>
              <a:rPr lang="ru-RU" sz="1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неотл</a:t>
            </a:r>
            <a:r>
              <a:rPr lang="ru-RU" sz="1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помощь детям в практике врача педиатра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др. программы</a:t>
            </a:r>
            <a:endParaRPr lang="ru-RU" sz="2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783013" y="4319588"/>
            <a:ext cx="4541837" cy="15890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иностранных специалистов   </a:t>
            </a: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211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153150" y="1346200"/>
            <a:ext cx="2828925" cy="2619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спец-в для Республики Крым </a:t>
            </a:r>
          </a:p>
          <a:p>
            <a:pPr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г. Севастополя 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кафедры:</a:t>
            </a:r>
          </a:p>
          <a:p>
            <a:pPr marL="285750" indent="-285750" fontAlgn="auto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медицинской генетики</a:t>
            </a:r>
          </a:p>
          <a:p>
            <a:pPr marL="285750" indent="-285750" fontAlgn="auto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дерматовенерологии</a:t>
            </a:r>
          </a:p>
          <a:p>
            <a:pPr marL="285750" indent="-285750" fontAlgn="auto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ЛОР</a:t>
            </a:r>
          </a:p>
          <a:p>
            <a:pPr marL="285750" indent="-285750" fontAlgn="auto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мед. педагогики</a:t>
            </a:r>
          </a:p>
          <a:p>
            <a:pPr algn="ctr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159750" y="1892300"/>
            <a:ext cx="968375" cy="7064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284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3022107" y="1165860"/>
            <a:ext cx="3023734" cy="2460908"/>
            <a:chOff x="3022107" y="1165860"/>
            <a:chExt cx="3023734" cy="2460908"/>
          </a:xfrm>
          <a:effectLst>
            <a:outerShdw blurRad="127000" dist="1270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9" name="Правильный пятиугольник 8"/>
            <p:cNvSpPr/>
            <p:nvPr/>
          </p:nvSpPr>
          <p:spPr>
            <a:xfrm>
              <a:off x="3372985" y="1378213"/>
              <a:ext cx="2445084" cy="2041998"/>
            </a:xfrm>
            <a:prstGeom prst="pentagon">
              <a:avLst/>
            </a:prstGeom>
            <a:solidFill>
              <a:schemeClr val="accent6">
                <a:lumMod val="20000"/>
                <a:lumOff val="80000"/>
              </a:schemeClr>
            </a:solidFill>
            <a:ln w="53975">
              <a:solidFill>
                <a:srgbClr val="FF0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3000" b="1" dirty="0">
                <a:ln w="19050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0" name="Picture 8" descr="https://kgma.info/pic/logo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068968" y="2958572"/>
              <a:ext cx="678725" cy="649891"/>
            </a:xfrm>
            <a:prstGeom prst="roundRect">
              <a:avLst>
                <a:gd name="adj" fmla="val 16667"/>
              </a:avLst>
            </a:prstGeom>
            <a:ln w="19050">
              <a:solidFill>
                <a:schemeClr val="tx1"/>
              </a:solidFill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11" name="Picture 10" descr="http://doctornet.ru/data/clinics/22826/a_c13ebfe237fe1aa6b7227eb805b4fdb7_small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375168" y="1848132"/>
              <a:ext cx="670673" cy="65863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6" cstate="print">
              <a:extLst/>
            </a:blip>
            <a:stretch>
              <a:fillRect/>
            </a:stretch>
          </p:blipFill>
          <p:spPr>
            <a:xfrm>
              <a:off x="4186808" y="1165860"/>
              <a:ext cx="781871" cy="588959"/>
            </a:xfrm>
            <a:prstGeom prst="roundRect">
              <a:avLst>
                <a:gd name="adj" fmla="val 16667"/>
              </a:avLst>
            </a:prstGeom>
            <a:ln w="19050">
              <a:solidFill>
                <a:schemeClr val="tx1"/>
              </a:solidFill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19" name="TextBox 18"/>
            <p:cNvSpPr txBox="1"/>
            <p:nvPr/>
          </p:nvSpPr>
          <p:spPr>
            <a:xfrm>
              <a:off x="3674272" y="2214715"/>
              <a:ext cx="1818983" cy="44189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РМАНПО</a:t>
              </a:r>
            </a:p>
          </p:txBody>
        </p:sp>
        <p:grpSp>
          <p:nvGrpSpPr>
            <p:cNvPr id="4" name="Группа 4"/>
            <p:cNvGrpSpPr/>
            <p:nvPr/>
          </p:nvGrpSpPr>
          <p:grpSpPr>
            <a:xfrm>
              <a:off x="3022107" y="1831796"/>
              <a:ext cx="701756" cy="674966"/>
              <a:chOff x="1592580" y="2637436"/>
              <a:chExt cx="899160" cy="891540"/>
            </a:xfrm>
          </p:grpSpPr>
          <p:sp>
            <p:nvSpPr>
              <p:cNvPr id="3" name="Скругленный прямоугольник 2"/>
              <p:cNvSpPr/>
              <p:nvPr/>
            </p:nvSpPr>
            <p:spPr>
              <a:xfrm>
                <a:off x="1592580" y="2637436"/>
                <a:ext cx="899160" cy="891540"/>
              </a:xfrm>
              <a:prstGeom prst="roundRect">
                <a:avLst/>
              </a:prstGeom>
              <a:solidFill>
                <a:schemeClr val="bg1"/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pic>
            <p:nvPicPr>
              <p:cNvPr id="21" name="Рисунок 20"/>
              <p:cNvPicPr>
                <a:picLocks noChangeAspect="1"/>
              </p:cNvPicPr>
              <p:nvPr/>
            </p:nvPicPr>
            <p:blipFill>
              <a:blip r:embed="rId7" cstate="screen">
                <a:extLst/>
              </a:blip>
              <a:stretch>
                <a:fillRect/>
              </a:stretch>
            </p:blipFill>
            <p:spPr>
              <a:xfrm>
                <a:off x="1649373" y="2692662"/>
                <a:ext cx="785573" cy="773468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</p:spPr>
          </p:pic>
        </p:grpSp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8" cstate="print">
              <a:extLst/>
            </a:blip>
            <a:stretch>
              <a:fillRect/>
            </a:stretch>
          </p:blipFill>
          <p:spPr>
            <a:xfrm>
              <a:off x="3486707" y="2938105"/>
              <a:ext cx="758361" cy="688663"/>
            </a:xfrm>
            <a:prstGeom prst="roundRect">
              <a:avLst>
                <a:gd name="adj" fmla="val 16667"/>
              </a:avLst>
            </a:prstGeom>
            <a:ln w="19050">
              <a:solidFill>
                <a:srgbClr val="002060"/>
              </a:solidFill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Прямоугольник 3"/>
          <p:cNvSpPr>
            <a:spLocks noChangeArrowheads="1"/>
          </p:cNvSpPr>
          <p:nvPr/>
        </p:nvSpPr>
        <p:spPr bwMode="auto">
          <a:xfrm>
            <a:off x="5715000" y="4286250"/>
            <a:ext cx="3429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ru-RU">
                <a:solidFill>
                  <a:srgbClr val="FFFFFF"/>
                </a:solidFill>
              </a:rPr>
              <a:t>http://www.ras.ru/news</a:t>
            </a: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0" y="115888"/>
            <a:ext cx="9144000" cy="439737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 defTabSz="957263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КАДРОВ ВЫСШЕЙ КВАЛИФИКАЦИИ</a:t>
            </a:r>
            <a:endParaRPr lang="en-US" sz="2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H="1">
            <a:off x="395288" y="6286500"/>
            <a:ext cx="8416925" cy="7938"/>
          </a:xfrm>
          <a:prstGeom prst="line">
            <a:avLst/>
          </a:prstGeom>
          <a:ln w="25400">
            <a:solidFill>
              <a:schemeClr val="accent2">
                <a:lumMod val="75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55576" y="6397878"/>
            <a:ext cx="5832648" cy="415498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spAutoFit/>
          </a:bodyPr>
          <a:lstStyle/>
          <a:p>
            <a:pPr algn="just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РОССИЙСКАЯ МЕДИЦИНСКАЯ АКАДЕМИЯ НЕПРЕРЫВНОГО</a:t>
            </a:r>
          </a:p>
          <a:p>
            <a:pPr algn="just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ПРОФЕССИОНАЛЬНОГО ОБРАЗОВАНИЯ</a:t>
            </a:r>
          </a:p>
          <a:p>
            <a:pPr algn="just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МИНЗДРАВА РОССИИ</a:t>
            </a:r>
          </a:p>
        </p:txBody>
      </p:sp>
      <p:pic>
        <p:nvPicPr>
          <p:cNvPr id="17416" name="Рисунок 1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7013" y="6350000"/>
            <a:ext cx="60483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23"/>
          <p:cNvSpPr txBox="1"/>
          <p:nvPr/>
        </p:nvSpPr>
        <p:spPr>
          <a:xfrm>
            <a:off x="120650" y="3292475"/>
            <a:ext cx="3028950" cy="24161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Ординатура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1 491</a:t>
            </a:r>
          </a:p>
          <a:p>
            <a:pPr fontAlgn="auto">
              <a:spcBef>
                <a:spcPts val="1800"/>
              </a:spcBef>
              <a:spcAft>
                <a:spcPts val="0"/>
              </a:spcAft>
              <a:defRPr/>
            </a:pPr>
            <a:r>
              <a:rPr lang="ru-RU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иностранных граждан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126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915025" y="3313113"/>
            <a:ext cx="3028950" cy="24161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Аспирантура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245</a:t>
            </a:r>
          </a:p>
          <a:p>
            <a:pPr fontAlgn="auto">
              <a:spcBef>
                <a:spcPts val="1800"/>
              </a:spcBef>
              <a:spcAft>
                <a:spcPts val="0"/>
              </a:spcAft>
              <a:defRPr/>
            </a:pPr>
            <a:r>
              <a:rPr lang="ru-RU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иностранных граждан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4" cstate="screen">
            <a:extLst/>
          </a:blip>
          <a:stretch>
            <a:fillRect/>
          </a:stretch>
        </p:blipFill>
        <p:spPr>
          <a:xfrm>
            <a:off x="1670794" y="999524"/>
            <a:ext cx="2067618" cy="1586213"/>
          </a:xfrm>
          <a:prstGeom prst="rect">
            <a:avLst/>
          </a:prstGeom>
          <a:effectLst>
            <a:outerShdw blurRad="127000" dist="127000" dir="2700000" algn="tl" rotWithShape="0">
              <a:prstClr val="black">
                <a:alpha val="40000"/>
              </a:prstClr>
            </a:outerShdw>
          </a:effectLst>
          <a:scene3d>
            <a:camera prst="isometricOffAxis1Right"/>
            <a:lightRig rig="threePt" dir="t"/>
          </a:scene3d>
        </p:spPr>
      </p:pic>
      <p:pic>
        <p:nvPicPr>
          <p:cNvPr id="37" name="Рисунок 36" descr="IMG_20170625_112107.jpg"/>
          <p:cNvPicPr>
            <a:picLocks noChangeAspect="1"/>
          </p:cNvPicPr>
          <p:nvPr/>
        </p:nvPicPr>
        <p:blipFill rotWithShape="1">
          <a:blip r:embed="rId5" cstate="print"/>
          <a:srcRect r="14386" b="19577"/>
          <a:stretch/>
        </p:blipFill>
        <p:spPr>
          <a:xfrm>
            <a:off x="5640814" y="1002042"/>
            <a:ext cx="2033967" cy="1630255"/>
          </a:xfrm>
          <a:prstGeom prst="rect">
            <a:avLst/>
          </a:prstGeom>
          <a:effectLst>
            <a:outerShdw blurRad="127000" dist="127000" dir="8100000" algn="tr" rotWithShape="0">
              <a:prstClr val="black">
                <a:alpha val="40000"/>
              </a:prstClr>
            </a:outerShdw>
          </a:effectLst>
          <a:scene3d>
            <a:camera prst="isometricOffAxis2Left"/>
            <a:lightRig rig="threePt" dir="t"/>
          </a:scene3d>
        </p:spPr>
      </p:pic>
      <p:pic>
        <p:nvPicPr>
          <p:cNvPr id="34" name="Объект 4"/>
          <p:cNvPicPr>
            <a:picLocks noChangeAspect="1"/>
          </p:cNvPicPr>
          <p:nvPr/>
        </p:nvPicPr>
        <p:blipFill>
          <a:blip r:embed="rId6" cstate="screen">
            <a:extLst/>
          </a:blip>
          <a:stretch>
            <a:fillRect/>
          </a:stretch>
        </p:blipFill>
        <p:spPr bwMode="auto">
          <a:xfrm>
            <a:off x="0" y="781494"/>
            <a:ext cx="2058471" cy="157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27000" dist="127000" dir="2700000" algn="tl" rotWithShape="0">
              <a:prstClr val="black">
                <a:alpha val="40000"/>
              </a:prstClr>
            </a:outerShdw>
          </a:effectLst>
          <a:scene3d>
            <a:camera prst="isometricOffAxis1Right"/>
            <a:lightRig rig="threePt" dir="t"/>
          </a:scene3d>
        </p:spPr>
      </p:pic>
      <p:pic>
        <p:nvPicPr>
          <p:cNvPr id="36" name="Picture 2" descr="http://kpfu.ru/portal/docs/F1881634261/innovacii.uchenye.jpg"/>
          <p:cNvPicPr>
            <a:picLocks noChangeAspect="1" noChangeArrowheads="1"/>
          </p:cNvPicPr>
          <p:nvPr/>
        </p:nvPicPr>
        <p:blipFill>
          <a:blip r:embed="rId7" cstate="print">
            <a:extLst/>
          </a:blip>
          <a:srcRect/>
          <a:stretch>
            <a:fillRect/>
          </a:stretch>
        </p:blipFill>
        <p:spPr bwMode="auto">
          <a:xfrm>
            <a:off x="7043287" y="777301"/>
            <a:ext cx="2073580" cy="1593886"/>
          </a:xfrm>
          <a:prstGeom prst="rect">
            <a:avLst/>
          </a:prstGeom>
          <a:noFill/>
          <a:effectLst>
            <a:outerShdw blurRad="127000" dist="127000" dir="8100000" algn="tr" rotWithShape="0">
              <a:prstClr val="black">
                <a:alpha val="40000"/>
              </a:prstClr>
            </a:outerShdw>
          </a:effectLst>
          <a:scene3d>
            <a:camera prst="isometricOffAxis2Left"/>
            <a:lightRig rig="threePt" dir="t"/>
          </a:scene3d>
          <a:extLst/>
        </p:spPr>
      </p:pic>
      <p:grpSp>
        <p:nvGrpSpPr>
          <p:cNvPr id="2" name="Группа 1"/>
          <p:cNvGrpSpPr/>
          <p:nvPr/>
        </p:nvGrpSpPr>
        <p:grpSpPr>
          <a:xfrm>
            <a:off x="2975835" y="2053545"/>
            <a:ext cx="3043561" cy="2557631"/>
            <a:chOff x="2975835" y="2053545"/>
            <a:chExt cx="3043561" cy="2557631"/>
          </a:xfrm>
          <a:effectLst>
            <a:outerShdw blurRad="127000" dist="1270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9" name="Правильный пятиугольник 8"/>
            <p:cNvSpPr/>
            <p:nvPr/>
          </p:nvSpPr>
          <p:spPr>
            <a:xfrm>
              <a:off x="3329014" y="2272523"/>
              <a:ext cx="2461117" cy="2105701"/>
            </a:xfrm>
            <a:prstGeom prst="pentagon">
              <a:avLst/>
            </a:prstGeom>
            <a:solidFill>
              <a:schemeClr val="accent6">
                <a:lumMod val="20000"/>
                <a:lumOff val="80000"/>
              </a:schemeClr>
            </a:solidFill>
            <a:ln w="53975">
              <a:solidFill>
                <a:srgbClr val="FF0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3000" b="1" dirty="0">
                <a:ln w="19050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0" name="Picture 8" descr="https://kgma.info/pic/logo.jp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036118" y="3902183"/>
              <a:ext cx="683175" cy="670165"/>
            </a:xfrm>
            <a:prstGeom prst="roundRect">
              <a:avLst>
                <a:gd name="adj" fmla="val 16667"/>
              </a:avLst>
            </a:prstGeom>
            <a:ln w="19050">
              <a:solidFill>
                <a:schemeClr val="tx1"/>
              </a:solidFill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11" name="Picture 10" descr="http://doctornet.ru/data/clinics/22826/a_c13ebfe237fe1aa6b7227eb805b4fdb7_small.jp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5344325" y="2757101"/>
              <a:ext cx="675071" cy="679177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10" cstate="print">
              <a:extLst/>
            </a:blip>
            <a:stretch>
              <a:fillRect/>
            </a:stretch>
          </p:blipFill>
          <p:spPr>
            <a:xfrm>
              <a:off x="4148173" y="2053545"/>
              <a:ext cx="786998" cy="607332"/>
            </a:xfrm>
            <a:prstGeom prst="roundRect">
              <a:avLst>
                <a:gd name="adj" fmla="val 16667"/>
              </a:avLst>
            </a:prstGeom>
            <a:ln w="19050">
              <a:solidFill>
                <a:schemeClr val="tx1"/>
              </a:solidFill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17" name="TextBox 16"/>
            <p:cNvSpPr txBox="1"/>
            <p:nvPr/>
          </p:nvSpPr>
          <p:spPr>
            <a:xfrm>
              <a:off x="3632276" y="3135120"/>
              <a:ext cx="1830910" cy="45567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РМАНПО</a:t>
              </a:r>
            </a:p>
          </p:txBody>
        </p:sp>
        <p:grpSp>
          <p:nvGrpSpPr>
            <p:cNvPr id="3" name="Группа 17"/>
            <p:cNvGrpSpPr/>
            <p:nvPr/>
          </p:nvGrpSpPr>
          <p:grpSpPr>
            <a:xfrm>
              <a:off x="2975835" y="2740256"/>
              <a:ext cx="706358" cy="696022"/>
              <a:chOff x="1592580" y="2637436"/>
              <a:chExt cx="899160" cy="891540"/>
            </a:xfrm>
          </p:grpSpPr>
          <p:sp>
            <p:nvSpPr>
              <p:cNvPr id="19" name="Скругленный прямоугольник 18"/>
              <p:cNvSpPr/>
              <p:nvPr/>
            </p:nvSpPr>
            <p:spPr>
              <a:xfrm>
                <a:off x="1592580" y="2637436"/>
                <a:ext cx="899160" cy="891540"/>
              </a:xfrm>
              <a:prstGeom prst="roundRect">
                <a:avLst/>
              </a:prstGeom>
              <a:solidFill>
                <a:schemeClr val="bg1"/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pic>
            <p:nvPicPr>
              <p:cNvPr id="20" name="Рисунок 19"/>
              <p:cNvPicPr>
                <a:picLocks noChangeAspect="1"/>
              </p:cNvPicPr>
              <p:nvPr/>
            </p:nvPicPr>
            <p:blipFill>
              <a:blip r:embed="rId11" cstate="screen">
                <a:extLst/>
              </a:blip>
              <a:stretch>
                <a:fillRect/>
              </a:stretch>
            </p:blipFill>
            <p:spPr>
              <a:xfrm>
                <a:off x="1649373" y="2692662"/>
                <a:ext cx="785573" cy="773468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</p:spPr>
          </p:pic>
        </p:grpSp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12" cstate="print">
              <a:extLst/>
            </a:blip>
            <a:stretch>
              <a:fillRect/>
            </a:stretch>
          </p:blipFill>
          <p:spPr>
            <a:xfrm>
              <a:off x="3300940" y="3922513"/>
              <a:ext cx="758361" cy="688663"/>
            </a:xfrm>
            <a:prstGeom prst="roundRect">
              <a:avLst>
                <a:gd name="adj" fmla="val 16667"/>
              </a:avLst>
            </a:prstGeom>
            <a:ln w="19050">
              <a:solidFill>
                <a:srgbClr val="002060"/>
              </a:solidFill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Прямая соединительная линия 11"/>
          <p:cNvCxnSpPr/>
          <p:nvPr/>
        </p:nvCxnSpPr>
        <p:spPr>
          <a:xfrm flipH="1">
            <a:off x="395288" y="6286500"/>
            <a:ext cx="8416925" cy="7938"/>
          </a:xfrm>
          <a:prstGeom prst="line">
            <a:avLst/>
          </a:prstGeom>
          <a:ln w="25400">
            <a:solidFill>
              <a:schemeClr val="accent2">
                <a:lumMod val="75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55576" y="6397878"/>
            <a:ext cx="5832648" cy="415498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spAutoFit/>
          </a:bodyPr>
          <a:lstStyle/>
          <a:p>
            <a:pPr algn="just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РОССИЙСКАЯ МЕДИЦИНСКАЯ АКАДЕМИЯ НЕПРЕРЫВНОГО</a:t>
            </a:r>
          </a:p>
          <a:p>
            <a:pPr algn="just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ПРОФЕССИОНАЛЬНОГО ОБРАЗОВАНИЯ</a:t>
            </a:r>
          </a:p>
          <a:p>
            <a:pPr algn="just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МИНЗДРАВА РОССИИ</a:t>
            </a:r>
          </a:p>
        </p:txBody>
      </p:sp>
      <p:pic>
        <p:nvPicPr>
          <p:cNvPr id="43014" name="Рисунок 1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7013" y="6350000"/>
            <a:ext cx="60483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0" y="115888"/>
            <a:ext cx="9144000" cy="439737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 defTabSz="957263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НАУКА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8425" y="609600"/>
            <a:ext cx="3244850" cy="1770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задание: </a:t>
            </a:r>
          </a:p>
          <a:p>
            <a:pPr marL="342900" indent="-342900" algn="just" fontAlgn="auto">
              <a:lnSpc>
                <a:spcPts val="1500"/>
              </a:lnSpc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75000"/>
                </a:schemeClr>
              </a:buClr>
              <a:buSzPct val="110000"/>
              <a:buFont typeface="Arial" panose="020B0604020202020204" pitchFamily="34" charset="0"/>
              <a:buChar char="•"/>
              <a:defRPr/>
            </a:pP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персонализированная медицина;</a:t>
            </a:r>
          </a:p>
          <a:p>
            <a:pPr marL="342900" indent="-342900" algn="just" fontAlgn="auto">
              <a:lnSpc>
                <a:spcPts val="1500"/>
              </a:lnSpc>
              <a:spcBef>
                <a:spcPts val="0"/>
              </a:spcBef>
              <a:spcAft>
                <a:spcPts val="600"/>
              </a:spcAft>
              <a:buClr>
                <a:schemeClr val="accent2">
                  <a:lumMod val="75000"/>
                </a:schemeClr>
              </a:buClr>
              <a:buSzPct val="110000"/>
              <a:buFont typeface="Arial" panose="020B0604020202020204" pitchFamily="34" charset="0"/>
              <a:buChar char="•"/>
              <a:defRPr/>
            </a:pP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социально-значимые болезни;</a:t>
            </a:r>
          </a:p>
          <a:p>
            <a:pPr marL="342900" indent="-342900" algn="just" fontAlgn="auto">
              <a:lnSpc>
                <a:spcPts val="1500"/>
              </a:lnSpc>
              <a:spcBef>
                <a:spcPts val="0"/>
              </a:spcBef>
              <a:spcAft>
                <a:spcPts val="600"/>
              </a:spcAft>
              <a:buClr>
                <a:schemeClr val="accent2">
                  <a:lumMod val="75000"/>
                </a:schemeClr>
              </a:buClr>
              <a:buSzPct val="110000"/>
              <a:buFont typeface="Arial" panose="020B0604020202020204" pitchFamily="34" charset="0"/>
              <a:buChar char="•"/>
              <a:defRPr/>
            </a:pP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профессиональная патология;</a:t>
            </a:r>
          </a:p>
          <a:p>
            <a:pPr marL="342900" indent="-342900" algn="just" fontAlgn="auto">
              <a:lnSpc>
                <a:spcPts val="1500"/>
              </a:lnSpc>
              <a:spcBef>
                <a:spcPts val="0"/>
              </a:spcBef>
              <a:spcAft>
                <a:spcPts val="600"/>
              </a:spcAft>
              <a:buClr>
                <a:schemeClr val="accent2">
                  <a:lumMod val="75000"/>
                </a:schemeClr>
              </a:buClr>
              <a:buSzPct val="110000"/>
              <a:buFont typeface="Arial" panose="020B0604020202020204" pitchFamily="34" charset="0"/>
              <a:buChar char="•"/>
              <a:defRPr/>
            </a:pP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репродуктивное здоровье.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0" y="2833688"/>
            <a:ext cx="3636963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Публикационная активность  </a:t>
            </a:r>
          </a:p>
        </p:txBody>
      </p:sp>
      <p:pic>
        <p:nvPicPr>
          <p:cNvPr id="43018" name="Picture 6" descr="http://www.ipksz.ru/images/banners/partner/21.jpg"/>
          <p:cNvPicPr>
            <a:picLocks noChangeAspect="1" noChangeArrowheads="1"/>
          </p:cNvPicPr>
          <p:nvPr/>
        </p:nvPicPr>
        <p:blipFill>
          <a:blip r:embed="rId4" cstate="print"/>
          <a:srcRect t="18703" b="15056"/>
          <a:stretch>
            <a:fillRect/>
          </a:stretch>
        </p:blipFill>
        <p:spPr bwMode="auto">
          <a:xfrm>
            <a:off x="1851026" y="3203575"/>
            <a:ext cx="1136650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Группа 2"/>
          <p:cNvGrpSpPr/>
          <p:nvPr/>
        </p:nvGrpSpPr>
        <p:grpSpPr>
          <a:xfrm>
            <a:off x="880990" y="4267202"/>
            <a:ext cx="3199468" cy="1883742"/>
            <a:chOff x="828602" y="3962402"/>
            <a:chExt cx="3199468" cy="1883742"/>
          </a:xfrm>
          <a:effectLst>
            <a:outerShdw blurRad="127000" dist="1270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32" name="Picture 2"/>
            <p:cNvPicPr>
              <a:picLocks noChangeAspect="1" noChangeArrowheads="1"/>
            </p:cNvPicPr>
            <p:nvPr/>
          </p:nvPicPr>
          <p:blipFill rotWithShape="1">
            <a:blip r:embed="rId5" cstate="print">
              <a:duotone>
                <a:prstClr val="black"/>
                <a:srgbClr val="D9C3A5">
                  <a:tint val="50000"/>
                  <a:satMod val="180000"/>
                </a:srgbClr>
              </a:duotone>
              <a:extLst/>
            </a:blip>
            <a:srcRect l="31507" t="35538" r="34247" b="38806"/>
            <a:stretch/>
          </p:blipFill>
          <p:spPr bwMode="auto">
            <a:xfrm>
              <a:off x="828602" y="3962402"/>
              <a:ext cx="3199468" cy="1883742"/>
            </a:xfrm>
            <a:prstGeom prst="rect">
              <a:avLst/>
            </a:prstGeom>
            <a:noFill/>
            <a:ln w="15875">
              <a:solidFill>
                <a:srgbClr val="002060"/>
              </a:solidFill>
            </a:ln>
            <a:effectLst/>
            <a:extLst/>
          </p:spPr>
        </p:pic>
        <p:sp>
          <p:nvSpPr>
            <p:cNvPr id="31" name="Прямоугольник 30"/>
            <p:cNvSpPr/>
            <p:nvPr/>
          </p:nvSpPr>
          <p:spPr>
            <a:xfrm>
              <a:off x="949716" y="4575026"/>
              <a:ext cx="2948657" cy="288032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5703888" y="2859088"/>
            <a:ext cx="3635375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Число цитирований  </a:t>
            </a:r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 rotWithShape="1">
          <a:blip r:embed="rId5" cstate="print">
            <a:duotone>
              <a:prstClr val="black"/>
              <a:srgbClr val="D9C3A5">
                <a:tint val="50000"/>
                <a:satMod val="180000"/>
              </a:srgbClr>
            </a:duotone>
            <a:extLst/>
          </a:blip>
          <a:srcRect l="32676" t="16258" r="36192" b="65731"/>
          <a:stretch/>
        </p:blipFill>
        <p:spPr bwMode="auto">
          <a:xfrm>
            <a:off x="310591" y="3258806"/>
            <a:ext cx="2831056" cy="1322442"/>
          </a:xfrm>
          <a:prstGeom prst="rect">
            <a:avLst/>
          </a:prstGeom>
          <a:noFill/>
          <a:ln w="15875">
            <a:solidFill>
              <a:srgbClr val="002060"/>
            </a:solidFill>
          </a:ln>
          <a:effectLst>
            <a:outerShdw blurRad="127000" dist="127000" dir="2700000" algn="tl" rotWithShape="0">
              <a:prstClr val="black">
                <a:alpha val="40000"/>
              </a:prstClr>
            </a:outerShdw>
          </a:effectLst>
          <a:extLst/>
        </p:spPr>
      </p:pic>
      <p:grpSp>
        <p:nvGrpSpPr>
          <p:cNvPr id="3" name="Группа 3"/>
          <p:cNvGrpSpPr/>
          <p:nvPr/>
        </p:nvGrpSpPr>
        <p:grpSpPr>
          <a:xfrm>
            <a:off x="5310305" y="4312751"/>
            <a:ext cx="3249408" cy="1842243"/>
            <a:chOff x="4179770" y="3969406"/>
            <a:chExt cx="3249408" cy="1842243"/>
          </a:xfrm>
          <a:effectLst>
            <a:outerShdw blurRad="127000" dist="127000" dir="8100000" algn="tr" rotWithShape="0">
              <a:prstClr val="black">
                <a:alpha val="40000"/>
              </a:prstClr>
            </a:outerShdw>
          </a:effectLst>
        </p:grpSpPr>
        <p:pic>
          <p:nvPicPr>
            <p:cNvPr id="37" name="Picture 3"/>
            <p:cNvPicPr>
              <a:picLocks noChangeAspect="1" noChangeArrowheads="1"/>
            </p:cNvPicPr>
            <p:nvPr/>
          </p:nvPicPr>
          <p:blipFill rotWithShape="1">
            <a:blip r:embed="rId6" cstate="print">
              <a:duotone>
                <a:prstClr val="black"/>
                <a:srgbClr val="D9C3A5">
                  <a:tint val="50000"/>
                  <a:satMod val="180000"/>
                </a:srgbClr>
              </a:duotone>
            </a:blip>
            <a:srcRect l="32812" t="37413" r="36328" b="36111"/>
            <a:stretch/>
          </p:blipFill>
          <p:spPr bwMode="auto">
            <a:xfrm>
              <a:off x="4179770" y="3969406"/>
              <a:ext cx="3249408" cy="1842243"/>
            </a:xfrm>
            <a:prstGeom prst="rect">
              <a:avLst/>
            </a:prstGeom>
            <a:noFill/>
            <a:ln w="15875">
              <a:solidFill>
                <a:srgbClr val="002060"/>
              </a:solidFill>
              <a:miter lim="800000"/>
              <a:headEnd/>
              <a:tailEnd/>
            </a:ln>
            <a:effectLst/>
          </p:spPr>
        </p:pic>
        <p:sp>
          <p:nvSpPr>
            <p:cNvPr id="38" name="Прямоугольник 37"/>
            <p:cNvSpPr/>
            <p:nvPr/>
          </p:nvSpPr>
          <p:spPr>
            <a:xfrm>
              <a:off x="4218000" y="4532076"/>
              <a:ext cx="3120753" cy="288032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pic>
        <p:nvPicPr>
          <p:cNvPr id="36" name="Picture 3"/>
          <p:cNvPicPr>
            <a:picLocks noChangeAspect="1" noChangeArrowheads="1"/>
          </p:cNvPicPr>
          <p:nvPr/>
        </p:nvPicPr>
        <p:blipFill rotWithShape="1">
          <a:blip r:embed="rId6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 l="32812" t="18055" r="36328" b="63933"/>
          <a:stretch/>
        </p:blipFill>
        <p:spPr bwMode="auto">
          <a:xfrm>
            <a:off x="6004509" y="3295967"/>
            <a:ext cx="2899439" cy="1275773"/>
          </a:xfrm>
          <a:prstGeom prst="rect">
            <a:avLst/>
          </a:prstGeom>
          <a:noFill/>
          <a:ln w="15875">
            <a:solidFill>
              <a:srgbClr val="002060"/>
            </a:solidFill>
            <a:miter lim="800000"/>
            <a:headEnd/>
            <a:tailEnd/>
          </a:ln>
          <a:effectLst>
            <a:outerShdw blurRad="127000" dist="1270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39" name="TextBox 38"/>
          <p:cNvSpPr txBox="1"/>
          <p:nvPr/>
        </p:nvSpPr>
        <p:spPr>
          <a:xfrm>
            <a:off x="5265738" y="630238"/>
            <a:ext cx="3898900" cy="2424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Публикационная активность сотрудников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(по данным РИНЦ)</a:t>
            </a:r>
            <a:r>
              <a:rPr lang="ru-RU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 algn="just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Pct val="110000"/>
              <a:buFont typeface="Arial" panose="020B0604020202020204" pitchFamily="34" charset="0"/>
              <a:buChar char="•"/>
              <a:defRPr/>
            </a:pP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Научные монографии </a:t>
            </a:r>
            <a:r>
              <a:rPr lang="ru-RU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  <a:p>
            <a:pPr marL="342900" indent="-342900" algn="just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Pct val="110000"/>
              <a:buFont typeface="Arial" panose="020B0604020202020204" pitchFamily="34" charset="0"/>
              <a:buChar char="•"/>
              <a:defRPr/>
            </a:pP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Руководства, атласы  </a:t>
            </a:r>
            <a:r>
              <a:rPr lang="en-US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  <a:p>
            <a:pPr marL="342900" indent="-342900" algn="just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Pct val="110000"/>
              <a:buFont typeface="Arial" panose="020B0604020202020204" pitchFamily="34" charset="0"/>
              <a:buChar char="•"/>
              <a:defRPr/>
            </a:pPr>
            <a:r>
              <a:rPr lang="ru-RU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Статьи в научных журналах:</a:t>
            </a:r>
          </a:p>
          <a:p>
            <a:pPr algn="just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Pct val="110000"/>
              <a:defRPr/>
            </a:pP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- включенные в РИНЦ </a:t>
            </a:r>
            <a:r>
              <a:rPr lang="en-US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735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т.ч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журн. с </a:t>
            </a:r>
            <a:r>
              <a:rPr lang="ru-RU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имп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-факт </a:t>
            </a:r>
            <a:r>
              <a:rPr lang="en-US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0,3       </a:t>
            </a:r>
            <a:r>
              <a:rPr lang="ru-RU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678</a:t>
            </a:r>
          </a:p>
          <a:p>
            <a:pPr algn="just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Pct val="110000"/>
              <a:defRPr/>
            </a:pP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-  входящие в </a:t>
            </a:r>
            <a:r>
              <a:rPr lang="en-US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Web of Science  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</a:p>
          <a:p>
            <a:pPr algn="just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Pct val="110000"/>
              <a:defRPr/>
            </a:pPr>
            <a:r>
              <a:rPr lang="ru-RU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n-US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Scopus </a:t>
            </a:r>
            <a:r>
              <a:rPr lang="en-US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181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pSp>
        <p:nvGrpSpPr>
          <p:cNvPr id="4" name="Группа 1"/>
          <p:cNvGrpSpPr/>
          <p:nvPr/>
        </p:nvGrpSpPr>
        <p:grpSpPr>
          <a:xfrm>
            <a:off x="3184517" y="1322608"/>
            <a:ext cx="2693759" cy="2433157"/>
            <a:chOff x="3184517" y="1322608"/>
            <a:chExt cx="2693759" cy="2433157"/>
          </a:xfrm>
          <a:effectLst>
            <a:outerShdw blurRad="127000" dist="1270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17" name="Правильный пятиугольник 16"/>
            <p:cNvSpPr/>
            <p:nvPr/>
          </p:nvSpPr>
          <p:spPr>
            <a:xfrm>
              <a:off x="3497104" y="1530742"/>
              <a:ext cx="2178256" cy="2001426"/>
            </a:xfrm>
            <a:prstGeom prst="pentagon">
              <a:avLst/>
            </a:prstGeom>
            <a:solidFill>
              <a:schemeClr val="accent6">
                <a:lumMod val="20000"/>
                <a:lumOff val="80000"/>
              </a:schemeClr>
            </a:solidFill>
            <a:ln w="53975">
              <a:solidFill>
                <a:srgbClr val="FF0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3000" b="1" dirty="0">
                <a:ln w="19050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8" name="Picture 8" descr="https://kgma.info/pic/logo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008008" y="3079701"/>
              <a:ext cx="604657" cy="636979"/>
            </a:xfrm>
            <a:prstGeom prst="roundRect">
              <a:avLst>
                <a:gd name="adj" fmla="val 16667"/>
              </a:avLst>
            </a:prstGeom>
            <a:ln w="19050">
              <a:solidFill>
                <a:schemeClr val="tx1"/>
              </a:solidFill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19" name="Picture 10" descr="http://doctornet.ru/data/clinics/22826/a_c13ebfe237fe1aa6b7227eb805b4fdb7_small.jp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280792" y="1991324"/>
              <a:ext cx="597484" cy="645544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9" cstate="print">
              <a:extLst/>
            </a:blip>
            <a:stretch>
              <a:fillRect/>
            </a:stretch>
          </p:blipFill>
          <p:spPr>
            <a:xfrm>
              <a:off x="4222116" y="1322608"/>
              <a:ext cx="696547" cy="577257"/>
            </a:xfrm>
            <a:prstGeom prst="roundRect">
              <a:avLst>
                <a:gd name="adj" fmla="val 16667"/>
              </a:avLst>
            </a:prstGeom>
            <a:ln w="19050">
              <a:solidFill>
                <a:schemeClr val="tx1"/>
              </a:solidFill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22" name="TextBox 21"/>
            <p:cNvSpPr txBox="1"/>
            <p:nvPr/>
          </p:nvSpPr>
          <p:spPr>
            <a:xfrm>
              <a:off x="3765512" y="2350624"/>
              <a:ext cx="1620480" cy="44303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dirty="0"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РМАНПО</a:t>
              </a:r>
            </a:p>
          </p:txBody>
        </p:sp>
        <p:grpSp>
          <p:nvGrpSpPr>
            <p:cNvPr id="5" name="Группа 22"/>
            <p:cNvGrpSpPr/>
            <p:nvPr/>
          </p:nvGrpSpPr>
          <p:grpSpPr>
            <a:xfrm>
              <a:off x="3184517" y="1975313"/>
              <a:ext cx="625175" cy="661555"/>
              <a:chOff x="1592580" y="2637436"/>
              <a:chExt cx="899160" cy="891540"/>
            </a:xfrm>
          </p:grpSpPr>
          <p:sp>
            <p:nvSpPr>
              <p:cNvPr id="24" name="Скругленный прямоугольник 23"/>
              <p:cNvSpPr/>
              <p:nvPr/>
            </p:nvSpPr>
            <p:spPr>
              <a:xfrm>
                <a:off x="1592580" y="2637436"/>
                <a:ext cx="899160" cy="891540"/>
              </a:xfrm>
              <a:prstGeom prst="roundRect">
                <a:avLst/>
              </a:prstGeom>
              <a:solidFill>
                <a:schemeClr val="bg1"/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pic>
            <p:nvPicPr>
              <p:cNvPr id="25" name="Рисунок 24"/>
              <p:cNvPicPr>
                <a:picLocks noChangeAspect="1"/>
              </p:cNvPicPr>
              <p:nvPr/>
            </p:nvPicPr>
            <p:blipFill>
              <a:blip r:embed="rId10" cstate="screen">
                <a:extLst/>
              </a:blip>
              <a:stretch>
                <a:fillRect/>
              </a:stretch>
            </p:blipFill>
            <p:spPr>
              <a:xfrm>
                <a:off x="1649373" y="2692662"/>
                <a:ext cx="785573" cy="773468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</p:spPr>
          </p:pic>
        </p:grpSp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11" cstate="print">
              <a:extLst/>
            </a:blip>
            <a:stretch>
              <a:fillRect/>
            </a:stretch>
          </p:blipFill>
          <p:spPr>
            <a:xfrm>
              <a:off x="3513575" y="3067102"/>
              <a:ext cx="758361" cy="688663"/>
            </a:xfrm>
            <a:prstGeom prst="roundRect">
              <a:avLst>
                <a:gd name="adj" fmla="val 16667"/>
              </a:avLst>
            </a:prstGeom>
            <a:ln w="19050">
              <a:solidFill>
                <a:srgbClr val="002060"/>
              </a:solidFill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sp>
        <p:nvSpPr>
          <p:cNvPr id="30" name="Прямоугольник 29"/>
          <p:cNvSpPr/>
          <p:nvPr/>
        </p:nvSpPr>
        <p:spPr>
          <a:xfrm>
            <a:off x="122451" y="2123988"/>
            <a:ext cx="31990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Гранты: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РНФ (5), РФФИ (3),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Президента РФ (2)</a:t>
            </a:r>
            <a:endParaRPr lang="ru-RU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0" y="44450"/>
            <a:ext cx="9144000" cy="71438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 defTabSz="957263">
              <a:defRPr/>
            </a:pPr>
            <a:endParaRPr lang="en-US" sz="24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H="1">
            <a:off x="395288" y="6300788"/>
            <a:ext cx="8416925" cy="7937"/>
          </a:xfrm>
          <a:prstGeom prst="line">
            <a:avLst/>
          </a:prstGeom>
          <a:ln w="25400">
            <a:solidFill>
              <a:schemeClr val="accent2">
                <a:lumMod val="75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55576" y="6397878"/>
            <a:ext cx="5832648" cy="415498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РОССИЙСКАЯ МЕДИЦИНСКАЯ АКАДЕМИЯ НЕПРЕРЫВНОГО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ПРОФЕССИОНАЛЬНОГО ОБРАЗОВАНИЯ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МИНЗДРАВА РОССИИ</a:t>
            </a:r>
          </a:p>
        </p:txBody>
      </p:sp>
      <p:pic>
        <p:nvPicPr>
          <p:cNvPr id="41991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013" y="6350000"/>
            <a:ext cx="60483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730276"/>
              </p:ext>
            </p:extLst>
          </p:nvPr>
        </p:nvGraphicFramePr>
        <p:xfrm>
          <a:off x="-1286934" y="144016"/>
          <a:ext cx="11691581" cy="58334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Овал 12"/>
          <p:cNvSpPr/>
          <p:nvPr/>
        </p:nvSpPr>
        <p:spPr>
          <a:xfrm>
            <a:off x="2295525" y="3284538"/>
            <a:ext cx="1262063" cy="10207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ИГМАПО</a:t>
            </a:r>
          </a:p>
        </p:txBody>
      </p:sp>
      <p:sp>
        <p:nvSpPr>
          <p:cNvPr id="14" name="Овал 13"/>
          <p:cNvSpPr/>
          <p:nvPr/>
        </p:nvSpPr>
        <p:spPr>
          <a:xfrm>
            <a:off x="4376738" y="3860800"/>
            <a:ext cx="1131887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НГИУВ</a:t>
            </a:r>
          </a:p>
        </p:txBody>
      </p:sp>
      <p:sp>
        <p:nvSpPr>
          <p:cNvPr id="11" name="Овал 10"/>
          <p:cNvSpPr/>
          <p:nvPr/>
        </p:nvSpPr>
        <p:spPr>
          <a:xfrm>
            <a:off x="3375025" y="3856038"/>
            <a:ext cx="1052513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КГМА</a:t>
            </a:r>
          </a:p>
        </p:txBody>
      </p:sp>
      <p:sp>
        <p:nvSpPr>
          <p:cNvPr id="12" name="Овал 11"/>
          <p:cNvSpPr/>
          <p:nvPr/>
        </p:nvSpPr>
        <p:spPr>
          <a:xfrm>
            <a:off x="5326063" y="3284538"/>
            <a:ext cx="1262062" cy="10207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ПИУВ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5389" y="1376843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800000"/>
                </a:solidFill>
              </a:rPr>
              <a:t>Ординатура 2019</a:t>
            </a:r>
            <a:endParaRPr lang="ru-RU" dirty="0">
              <a:solidFill>
                <a:srgbClr val="8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14016" y="2519843"/>
            <a:ext cx="1832345" cy="1407015"/>
          </a:xfrm>
          <a:prstGeom prst="rect">
            <a:avLst/>
          </a:prstGeom>
          <a:effectLst>
            <a:outerShdw blurRad="127000" dist="1524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0" y="44450"/>
            <a:ext cx="9144000" cy="71438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 defTabSz="957263">
              <a:defRPr/>
            </a:pPr>
            <a:endParaRPr lang="en-US" sz="24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>
            <a:off x="395288" y="6300788"/>
            <a:ext cx="8416925" cy="7937"/>
          </a:xfrm>
          <a:prstGeom prst="line">
            <a:avLst/>
          </a:prstGeom>
          <a:ln w="25400">
            <a:solidFill>
              <a:schemeClr val="accent2">
                <a:lumMod val="75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55576" y="6397878"/>
            <a:ext cx="5832648" cy="415498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РОССИЙСКАЯ МЕДИЦИНСКАЯ АКАДЕМИЯ НЕПРЕРЫВНОГО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ПРОФЕССИОНАЛЬНОГО ОБРАЗОВАНИЯ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МИНЗДРАВА РОССИИ</a:t>
            </a:r>
          </a:p>
        </p:txBody>
      </p:sp>
      <p:pic>
        <p:nvPicPr>
          <p:cNvPr id="8" name="Рисунок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7013" y="6350000"/>
            <a:ext cx="60483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33926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2686008"/>
              </p:ext>
            </p:extLst>
          </p:nvPr>
        </p:nvGraphicFramePr>
        <p:xfrm>
          <a:off x="365941" y="150670"/>
          <a:ext cx="8430922" cy="60081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0785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0968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4994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8890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4986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568215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Код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Наименование специальности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Форма обучения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Контрольные цифры приема граждан (за счет бюджетных ассигнований федерального бюджета)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Установленное число мест приема по программам ординатуры по договорам об оказании платных образовательных услуг 2019 год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197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ВСЕГО 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Количество мест для приема на целевое обучение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Общий конкурс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94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31.08.01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Акушерство и гинекология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очная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4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25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88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31.08.02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Анестезиология - реаниматология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очная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16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15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15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88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31.08.05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Клиническая лабораторная диагностика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очная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5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894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31.08.07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Патологическая анатомия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очная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12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894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31.08.08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Радиология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очная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12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894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31.08.09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Рентгенология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очная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18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12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15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88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31.08.10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Судебно-медицинская экспертиза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очная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12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5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894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31.08.11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Ультразвуковая диагностика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очная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4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13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894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31.08.12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Функциональная диагностика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очная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894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31.08.13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Детская кардиология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очная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894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31.08.14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Детская онкология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очная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7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894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31.08.16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Детская хирургия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очная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894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31.08.17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Детская эндокринология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очная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894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31.08.18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Неонатология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очная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894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31.08.19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Педиатрия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очная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894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31.08.20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Психиатрия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очная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894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31.08.21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Психиатрия-наркология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очная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894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31.08.22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Психотерапия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очная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29" marR="17429" marT="0" marB="0"/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0" y="44450"/>
            <a:ext cx="9144000" cy="71438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 defTabSz="957263">
              <a:defRPr/>
            </a:pPr>
            <a:endParaRPr lang="en-US" sz="24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395288" y="6300788"/>
            <a:ext cx="8416925" cy="7937"/>
          </a:xfrm>
          <a:prstGeom prst="line">
            <a:avLst/>
          </a:prstGeom>
          <a:ln w="25400">
            <a:solidFill>
              <a:schemeClr val="accent2">
                <a:lumMod val="75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55576" y="6397878"/>
            <a:ext cx="5832648" cy="415498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РОССИЙСКАЯ МЕДИЦИНСКАЯ АКАДЕМИЯ НЕПРЕРЫВНОГО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ПРОФЕССИОНАЛЬНОГО ОБРАЗОВАНИЯ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МИНЗДРАВА РОССИИ</a:t>
            </a:r>
          </a:p>
        </p:txBody>
      </p:sp>
      <p:pic>
        <p:nvPicPr>
          <p:cNvPr id="7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013" y="6350000"/>
            <a:ext cx="60483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27611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4309</TotalTime>
  <Words>1549</Words>
  <Application>Microsoft Office PowerPoint</Application>
  <PresentationFormat>Экран (4:3)</PresentationFormat>
  <Paragraphs>848</Paragraphs>
  <Slides>22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7" baseType="lpstr">
      <vt:lpstr>Arial</vt:lpstr>
      <vt:lpstr>Calibri</vt:lpstr>
      <vt:lpstr>Times New Roman</vt:lpstr>
      <vt:lpstr>Wingdings 2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Ординатура 2019</vt:lpstr>
      <vt:lpstr>Презентация PowerPoint</vt:lpstr>
      <vt:lpstr>Презентация PowerPoint</vt:lpstr>
      <vt:lpstr>Презентация PowerPoint</vt:lpstr>
      <vt:lpstr>Презентация PowerPoint</vt:lpstr>
      <vt:lpstr>Приемная комиссия </vt:lpstr>
      <vt:lpstr>Аспирантура 2019</vt:lpstr>
      <vt:lpstr>Презентация PowerPoint</vt:lpstr>
      <vt:lpstr>Презентация PowerPoint</vt:lpstr>
      <vt:lpstr>Презентация PowerPoint</vt:lpstr>
      <vt:lpstr>Приемная комиссия </vt:lpstr>
      <vt:lpstr>Личный кабинет для подачи заявлений через официальный сайт РМАНПО</vt:lpstr>
      <vt:lpstr>Вход и регистрация в системе</vt:lpstr>
      <vt:lpstr>Внесение данных и прикрепление документов  в личном кабинете Абитуриента</vt:lpstr>
      <vt:lpstr>ФГОБОУ ДПО РМАНПО Минздрава России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Родин Дмитрий Алексеевич</dc:creator>
  <cp:lastModifiedBy>Мельников Александр Анатольевич</cp:lastModifiedBy>
  <cp:revision>382</cp:revision>
  <cp:lastPrinted>2017-12-20T08:13:15Z</cp:lastPrinted>
  <dcterms:created xsi:type="dcterms:W3CDTF">2017-12-06T08:36:08Z</dcterms:created>
  <dcterms:modified xsi:type="dcterms:W3CDTF">2019-06-21T10:15:08Z</dcterms:modified>
</cp:coreProperties>
</file>