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Default Extension="wdp" ContentType="image/vnd.ms-photo"/>
  <Override PartName="/ppt/slideLayouts/slideLayout10.xml" ContentType="application/vnd.openxmlformats-officedocument.presentationml.slideLayout+xml"/>
  <Default Extension="tiff" ContentType="image/tiff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4675" r:id="rId1"/>
  </p:sldMasterIdLst>
  <p:notesMasterIdLst>
    <p:notesMasterId r:id="rId41"/>
  </p:notesMasterIdLst>
  <p:handoutMasterIdLst>
    <p:handoutMasterId r:id="rId42"/>
  </p:handoutMasterIdLst>
  <p:sldIdLst>
    <p:sldId id="664" r:id="rId2"/>
    <p:sldId id="705" r:id="rId3"/>
    <p:sldId id="668" r:id="rId4"/>
    <p:sldId id="669" r:id="rId5"/>
    <p:sldId id="670" r:id="rId6"/>
    <p:sldId id="671" r:id="rId7"/>
    <p:sldId id="672" r:id="rId8"/>
    <p:sldId id="673" r:id="rId9"/>
    <p:sldId id="674" r:id="rId10"/>
    <p:sldId id="675" r:id="rId11"/>
    <p:sldId id="676" r:id="rId12"/>
    <p:sldId id="677" r:id="rId13"/>
    <p:sldId id="678" r:id="rId14"/>
    <p:sldId id="679" r:id="rId15"/>
    <p:sldId id="680" r:id="rId16"/>
    <p:sldId id="681" r:id="rId17"/>
    <p:sldId id="682" r:id="rId18"/>
    <p:sldId id="683" r:id="rId19"/>
    <p:sldId id="684" r:id="rId20"/>
    <p:sldId id="685" r:id="rId21"/>
    <p:sldId id="686" r:id="rId22"/>
    <p:sldId id="687" r:id="rId23"/>
    <p:sldId id="688" r:id="rId24"/>
    <p:sldId id="689" r:id="rId25"/>
    <p:sldId id="690" r:id="rId26"/>
    <p:sldId id="691" r:id="rId27"/>
    <p:sldId id="692" r:id="rId28"/>
    <p:sldId id="693" r:id="rId29"/>
    <p:sldId id="694" r:id="rId30"/>
    <p:sldId id="695" r:id="rId31"/>
    <p:sldId id="696" r:id="rId32"/>
    <p:sldId id="697" r:id="rId33"/>
    <p:sldId id="698" r:id="rId34"/>
    <p:sldId id="699" r:id="rId35"/>
    <p:sldId id="700" r:id="rId36"/>
    <p:sldId id="701" r:id="rId37"/>
    <p:sldId id="702" r:id="rId38"/>
    <p:sldId id="703" r:id="rId39"/>
    <p:sldId id="704" r:id="rId40"/>
  </p:sldIdLst>
  <p:sldSz cx="9144000" cy="6858000" type="screen4x3"/>
  <p:notesSz cx="6797675" cy="9926638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990033"/>
    <a:srgbClr val="FF3300"/>
    <a:srgbClr val="FF9900"/>
    <a:srgbClr val="CCCCFF"/>
    <a:srgbClr val="CCECFF"/>
    <a:srgbClr val="9999FF"/>
    <a:srgbClr val="6666FF"/>
    <a:srgbClr val="9966FF"/>
    <a:srgbClr val="FF99FF"/>
    <a:srgbClr val="FFCCF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D27102A9-8310-4765-A935-A1911B00CA55}" styleName="Светлый стиль 1 - акцент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68D230F3-CF80-4859-8CE7-A43EE81993B5}" styleName="Светлый стиль 1 - акцент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0E3FDE45-AF77-4B5C-9715-49D594BDF05E}" styleName="Светлый стиль 1 - акцент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5FD0F851-EC5A-4D38-B0AD-8093EC10F338}" styleName="Светлый стиль 1 - акцент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B301B821-A1FF-4177-AEE7-76D212191A09}" styleName="Средний стиль 1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9DCAF9ED-07DC-4A11-8D7F-57B35C25682E}" styleName="Средний стиль 1 -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1FECB4D8-DB02-4DC6-A0A2-4F2EBAE1DC90}" styleName="Средний стиль 1 -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1E171933-4619-4E11-9A3F-F7608DF75F80}" styleName="Средний стиль 1 -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FABFCF23-3B69-468F-B69F-88F6DE6A72F2}" styleName="Средний стиль 1 -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10A1B5D5-9B99-4C35-A422-299274C87663}" styleName="Средний стиль 1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616DA210-FB5B-4158-B5E0-FEB733F419BA}" styleName="Светлый стиль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D113A9D2-9D6B-4929-AA2D-F23B5EE8CBE7}" styleName="Стиль из темы 2 - акцент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489" autoAdjust="0"/>
    <p:restoredTop sz="94711" autoAdjust="0"/>
  </p:normalViewPr>
  <p:slideViewPr>
    <p:cSldViewPr>
      <p:cViewPr>
        <p:scale>
          <a:sx n="90" d="100"/>
          <a:sy n="90" d="100"/>
        </p:scale>
        <p:origin x="-2160" y="-59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85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4957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138" tIns="46069" rIns="92138" bIns="46069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270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2718" y="0"/>
            <a:ext cx="2944957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138" tIns="46069" rIns="92138" bIns="46069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270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29751"/>
            <a:ext cx="2944957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138" tIns="46069" rIns="92138" bIns="46069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270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2718" y="9429751"/>
            <a:ext cx="2944957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138" tIns="46069" rIns="92138" bIns="46069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pPr>
              <a:defRPr/>
            </a:pPr>
            <a:fld id="{8080655C-1BD1-46E5-ADE5-6B2345AE4E3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6367176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4957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138" tIns="46069" rIns="92138" bIns="46069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01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1099" y="0"/>
            <a:ext cx="2944957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138" tIns="46069" rIns="92138" bIns="46069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626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7575" y="744538"/>
            <a:ext cx="4962525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901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606" y="4714876"/>
            <a:ext cx="5438464" cy="446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138" tIns="46069" rIns="92138" bIns="4606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Click to edit Master text styles</a:t>
            </a:r>
          </a:p>
          <a:p>
            <a:pPr lvl="1"/>
            <a:r>
              <a:rPr lang="ru-RU" noProof="0" smtClean="0"/>
              <a:t>Second level</a:t>
            </a:r>
          </a:p>
          <a:p>
            <a:pPr lvl="2"/>
            <a:r>
              <a:rPr lang="ru-RU" noProof="0" smtClean="0"/>
              <a:t>Third level</a:t>
            </a:r>
          </a:p>
          <a:p>
            <a:pPr lvl="3"/>
            <a:r>
              <a:rPr lang="ru-RU" noProof="0" smtClean="0"/>
              <a:t>Fourth level</a:t>
            </a:r>
          </a:p>
          <a:p>
            <a:pPr lvl="4"/>
            <a:r>
              <a:rPr lang="ru-RU" noProof="0" smtClean="0"/>
              <a:t>Fifth level</a:t>
            </a:r>
          </a:p>
        </p:txBody>
      </p:sp>
      <p:sp>
        <p:nvSpPr>
          <p:cNvPr id="901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8163"/>
            <a:ext cx="2944957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138" tIns="46069" rIns="92138" bIns="46069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01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1099" y="9428163"/>
            <a:ext cx="2944957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138" tIns="46069" rIns="92138" bIns="46069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pPr>
              <a:defRPr/>
            </a:pPr>
            <a:fld id="{782E3DC9-E597-462B-B3CA-5E51ABB9244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4637137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1219200" y="3886200"/>
            <a:ext cx="6858000" cy="990600"/>
          </a:xfrm>
        </p:spPr>
        <p:txBody>
          <a:bodyPr anchor="t" anchorCtr="0"/>
          <a:lstStyle>
            <a:lvl1pPr algn="r">
              <a:defRPr sz="3200">
                <a:solidFill>
                  <a:schemeClr val="tx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219200" y="5124450"/>
            <a:ext cx="6858000" cy="53340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>
          <a:xfrm>
            <a:off x="6400800" y="6355080"/>
            <a:ext cx="2286000" cy="365760"/>
          </a:xfrm>
        </p:spPr>
        <p:txBody>
          <a:bodyPr/>
          <a:lstStyle>
            <a:lvl1pPr>
              <a:defRPr sz="1400"/>
            </a:lvl1pPr>
          </a:lstStyle>
          <a:p>
            <a:fld id="{F0898A4C-DC1E-47C7-B002-FDC0EB2829C2}" type="datetimeFigureOut">
              <a:rPr lang="ru-RU" smtClean="0">
                <a:solidFill>
                  <a:srgbClr val="464653"/>
                </a:solidFill>
              </a:rPr>
              <a:pPr/>
              <a:t>21.06.2019</a:t>
            </a:fld>
            <a:endParaRPr lang="ru-RU">
              <a:solidFill>
                <a:srgbClr val="464653"/>
              </a:solidFill>
            </a:endParaRPr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2898648" y="6355080"/>
            <a:ext cx="3474720" cy="365760"/>
          </a:xfrm>
        </p:spPr>
        <p:txBody>
          <a:bodyPr/>
          <a:lstStyle/>
          <a:p>
            <a:endParaRPr lang="ru-RU">
              <a:solidFill>
                <a:srgbClr val="464653"/>
              </a:solidFill>
            </a:endParaRPr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1216152" y="6355080"/>
            <a:ext cx="1219200" cy="365760"/>
          </a:xfrm>
        </p:spPr>
        <p:txBody>
          <a:bodyPr/>
          <a:lstStyle/>
          <a:p>
            <a:fld id="{29DDF30C-B1DC-4FB0-A400-6AFBE255A7FE}" type="slidenum">
              <a:rPr lang="ru-RU" smtClean="0">
                <a:solidFill>
                  <a:srgbClr val="464653"/>
                </a:solidFill>
              </a:rPr>
              <a:pPr/>
              <a:t>‹#›</a:t>
            </a:fld>
            <a:endParaRPr lang="ru-RU">
              <a:solidFill>
                <a:srgbClr val="464653"/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904875" y="3648075"/>
            <a:ext cx="73152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3" name="Прямоугольник 32"/>
          <p:cNvSpPr/>
          <p:nvPr/>
        </p:nvSpPr>
        <p:spPr>
          <a:xfrm>
            <a:off x="914400" y="5048250"/>
            <a:ext cx="7315200" cy="685800"/>
          </a:xfrm>
          <a:prstGeom prst="rect">
            <a:avLst/>
          </a:prstGeom>
          <a:noFill/>
          <a:ln w="6350" cap="rnd" cmpd="sng" algn="ctr">
            <a:solidFill>
              <a:schemeClr val="accent2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Прямоугольник 21"/>
          <p:cNvSpPr/>
          <p:nvPr/>
        </p:nvSpPr>
        <p:spPr>
          <a:xfrm>
            <a:off x="904875" y="3648075"/>
            <a:ext cx="2286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2" name="Прямоугольник 31"/>
          <p:cNvSpPr/>
          <p:nvPr/>
        </p:nvSpPr>
        <p:spPr>
          <a:xfrm>
            <a:off x="914400" y="5048250"/>
            <a:ext cx="228600" cy="685800"/>
          </a:xfrm>
          <a:prstGeom prst="rect">
            <a:avLst/>
          </a:prstGeom>
          <a:solidFill>
            <a:schemeClr val="accent2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98A4C-DC1E-47C7-B002-FDC0EB2829C2}" type="datetimeFigureOut">
              <a:rPr lang="ru-RU" smtClean="0">
                <a:solidFill>
                  <a:srgbClr val="464653"/>
                </a:solidFill>
              </a:rPr>
              <a:pPr/>
              <a:t>21.06.2019</a:t>
            </a:fld>
            <a:endParaRPr lang="ru-RU">
              <a:solidFill>
                <a:srgbClr val="464653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464653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DDF30C-B1DC-4FB0-A400-6AFBE255A7FE}" type="slidenum">
              <a:rPr lang="ru-RU" smtClean="0">
                <a:solidFill>
                  <a:srgbClr val="464653"/>
                </a:solidFill>
              </a:rPr>
              <a:pPr/>
              <a:t>‹#›</a:t>
            </a:fld>
            <a:endParaRPr lang="ru-RU">
              <a:solidFill>
                <a:srgbClr val="464653"/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98A4C-DC1E-47C7-B002-FDC0EB2829C2}" type="datetimeFigureOut">
              <a:rPr lang="ru-RU" smtClean="0">
                <a:solidFill>
                  <a:srgbClr val="464653"/>
                </a:solidFill>
              </a:rPr>
              <a:pPr/>
              <a:t>21.06.2019</a:t>
            </a:fld>
            <a:endParaRPr lang="ru-RU">
              <a:solidFill>
                <a:srgbClr val="464653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464653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DDF30C-B1DC-4FB0-A400-6AFBE255A7FE}" type="slidenum">
              <a:rPr lang="ru-RU" smtClean="0">
                <a:solidFill>
                  <a:srgbClr val="464653"/>
                </a:solidFill>
              </a:rPr>
              <a:pPr/>
              <a:t>‹#›</a:t>
            </a:fld>
            <a:endParaRPr lang="ru-RU">
              <a:solidFill>
                <a:srgbClr val="464653"/>
              </a:solidFill>
            </a:endParaRPr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Равнобедренный треугольник 7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 rot="5400000">
            <a:off x="3629607" y="3201952"/>
            <a:ext cx="585216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8EC348-85E5-4F70-81FB-ADEB01D0D7B8}" type="datetime1">
              <a:rPr lang="ru-RU"/>
              <a:pPr>
                <a:defRPr/>
              </a:pPr>
              <a:t>21.06.2019</a:t>
            </a:fld>
            <a:endParaRPr lang="ru-RU"/>
          </a:p>
        </p:txBody>
      </p:sp>
      <p:sp>
        <p:nvSpPr>
          <p:cNvPr id="4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8B632D-B53E-44DD-BCFB-AE4EFF75DC1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98A4C-DC1E-47C7-B002-FDC0EB2829C2}" type="datetimeFigureOut">
              <a:rPr lang="ru-RU" smtClean="0">
                <a:solidFill>
                  <a:srgbClr val="464653"/>
                </a:solidFill>
              </a:rPr>
              <a:pPr/>
              <a:t>21.06.2019</a:t>
            </a:fld>
            <a:endParaRPr lang="ru-RU">
              <a:solidFill>
                <a:srgbClr val="464653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464653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DDF30C-B1DC-4FB0-A400-6AFBE255A7FE}" type="slidenum">
              <a:rPr lang="ru-RU" smtClean="0">
                <a:solidFill>
                  <a:srgbClr val="464653"/>
                </a:solidFill>
              </a:rPr>
              <a:pPr/>
              <a:t>‹#›</a:t>
            </a:fld>
            <a:endParaRPr lang="ru-RU">
              <a:solidFill>
                <a:srgbClr val="464653"/>
              </a:solidFill>
            </a:endParaRPr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493776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9200" y="2971800"/>
            <a:ext cx="6858000" cy="1066800"/>
          </a:xfrm>
        </p:spPr>
        <p:txBody>
          <a:bodyPr anchor="t" anchorCtr="0"/>
          <a:lstStyle>
            <a:lvl1pPr algn="r">
              <a:buNone/>
              <a:defRPr sz="3200" b="0" cap="none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295400" y="4267200"/>
            <a:ext cx="6781800" cy="1143000"/>
          </a:xfrm>
        </p:spPr>
        <p:txBody>
          <a:bodyPr anchor="t" anchorCtr="0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400800" y="6355080"/>
            <a:ext cx="2286000" cy="365760"/>
          </a:xfrm>
        </p:spPr>
        <p:txBody>
          <a:bodyPr/>
          <a:lstStyle/>
          <a:p>
            <a:fld id="{F0898A4C-DC1E-47C7-B002-FDC0EB2829C2}" type="datetimeFigureOut">
              <a:rPr lang="ru-RU" smtClean="0">
                <a:solidFill>
                  <a:srgbClr val="464653"/>
                </a:solidFill>
              </a:rPr>
              <a:pPr/>
              <a:t>21.06.2019</a:t>
            </a:fld>
            <a:endParaRPr lang="ru-RU">
              <a:solidFill>
                <a:srgbClr val="464653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898648" y="6355080"/>
            <a:ext cx="3474720" cy="365760"/>
          </a:xfrm>
        </p:spPr>
        <p:txBody>
          <a:bodyPr/>
          <a:lstStyle/>
          <a:p>
            <a:endParaRPr lang="ru-RU">
              <a:solidFill>
                <a:srgbClr val="464653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069848" y="6355080"/>
            <a:ext cx="1520952" cy="365760"/>
          </a:xfrm>
        </p:spPr>
        <p:txBody>
          <a:bodyPr/>
          <a:lstStyle/>
          <a:p>
            <a:fld id="{29DDF30C-B1DC-4FB0-A400-6AFBE255A7FE}" type="slidenum">
              <a:rPr lang="ru-RU" smtClean="0">
                <a:solidFill>
                  <a:srgbClr val="464653"/>
                </a:solidFill>
              </a:rPr>
              <a:pPr/>
              <a:t>‹#›</a:t>
            </a:fld>
            <a:endParaRPr lang="ru-RU">
              <a:solidFill>
                <a:srgbClr val="464653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914400" y="2819400"/>
            <a:ext cx="73152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914400" y="2819400"/>
            <a:ext cx="2286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98A4C-DC1E-47C7-B002-FDC0EB2829C2}" type="datetimeFigureOut">
              <a:rPr lang="ru-RU" smtClean="0">
                <a:solidFill>
                  <a:srgbClr val="464653"/>
                </a:solidFill>
              </a:rPr>
              <a:pPr/>
              <a:t>21.06.2019</a:t>
            </a:fld>
            <a:endParaRPr lang="ru-RU">
              <a:solidFill>
                <a:srgbClr val="464653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464653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DDF30C-B1DC-4FB0-A400-6AFBE255A7FE}" type="slidenum">
              <a:rPr lang="ru-RU" smtClean="0">
                <a:solidFill>
                  <a:srgbClr val="464653"/>
                </a:solidFill>
              </a:rPr>
              <a:pPr/>
              <a:t>‹#›</a:t>
            </a:fld>
            <a:endParaRPr lang="ru-RU">
              <a:solidFill>
                <a:srgbClr val="464653"/>
              </a:solidFill>
            </a:endParaRPr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4041648" cy="493776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632198" y="1216152"/>
            <a:ext cx="4041648" cy="493776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85875"/>
            <a:ext cx="4040188" cy="685800"/>
          </a:xfrm>
          <a:noFill/>
          <a:ln>
            <a:noFill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8200" y="1295400"/>
            <a:ext cx="4041775" cy="685800"/>
          </a:xfrm>
          <a:noFill/>
          <a:ln>
            <a:noFill/>
          </a:ln>
        </p:spPr>
        <p:txBody>
          <a:bodyPr lIns="91440" anchor="b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98A4C-DC1E-47C7-B002-FDC0EB2829C2}" type="datetimeFigureOut">
              <a:rPr lang="ru-RU" smtClean="0">
                <a:solidFill>
                  <a:srgbClr val="464653"/>
                </a:solidFill>
              </a:rPr>
              <a:pPr/>
              <a:t>21.06.2019</a:t>
            </a:fld>
            <a:endParaRPr lang="ru-RU">
              <a:solidFill>
                <a:srgbClr val="464653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464653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DDF30C-B1DC-4FB0-A400-6AFBE255A7FE}" type="slidenum">
              <a:rPr lang="ru-RU" smtClean="0">
                <a:solidFill>
                  <a:srgbClr val="464653"/>
                </a:solidFill>
              </a:rPr>
              <a:pPr/>
              <a:t>‹#›</a:t>
            </a:fld>
            <a:endParaRPr lang="ru-RU">
              <a:solidFill>
                <a:srgbClr val="464653"/>
              </a:solidFill>
            </a:endParaRPr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57200" y="2133600"/>
            <a:ext cx="4038600" cy="40386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quarter" idx="4"/>
          </p:nvPr>
        </p:nvSpPr>
        <p:spPr>
          <a:xfrm>
            <a:off x="4648200" y="2133600"/>
            <a:ext cx="4038600" cy="40386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98A4C-DC1E-47C7-B002-FDC0EB2829C2}" type="datetimeFigureOut">
              <a:rPr lang="ru-RU" smtClean="0">
                <a:solidFill>
                  <a:srgbClr val="464653"/>
                </a:solidFill>
              </a:rPr>
              <a:pPr/>
              <a:t>21.06.2019</a:t>
            </a:fld>
            <a:endParaRPr lang="ru-RU">
              <a:solidFill>
                <a:srgbClr val="464653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464653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DDF30C-B1DC-4FB0-A400-6AFBE255A7FE}" type="slidenum">
              <a:rPr lang="ru-RU" smtClean="0">
                <a:solidFill>
                  <a:srgbClr val="464653"/>
                </a:solidFill>
              </a:rPr>
              <a:pPr/>
              <a:t>‹#›</a:t>
            </a:fld>
            <a:endParaRPr lang="ru-RU">
              <a:solidFill>
                <a:srgbClr val="464653"/>
              </a:solidFill>
            </a:endParaRPr>
          </a:p>
        </p:txBody>
      </p:sp>
      <p:sp>
        <p:nvSpPr>
          <p:cNvPr id="6" name="Равнобедренный треугольник 5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98A4C-DC1E-47C7-B002-FDC0EB2829C2}" type="datetimeFigureOut">
              <a:rPr lang="ru-RU" smtClean="0">
                <a:solidFill>
                  <a:srgbClr val="464653"/>
                </a:solidFill>
              </a:rPr>
              <a:pPr/>
              <a:t>21.06.2019</a:t>
            </a:fld>
            <a:endParaRPr lang="ru-RU">
              <a:solidFill>
                <a:srgbClr val="464653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464653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DDF30C-B1DC-4FB0-A400-6AFBE255A7FE}" type="slidenum">
              <a:rPr lang="ru-RU" smtClean="0">
                <a:solidFill>
                  <a:srgbClr val="464653"/>
                </a:solidFill>
              </a:rPr>
              <a:pPr/>
              <a:t>‹#›</a:t>
            </a:fld>
            <a:endParaRPr lang="ru-RU">
              <a:solidFill>
                <a:srgbClr val="464653"/>
              </a:solidFill>
            </a:endParaRPr>
          </a:p>
        </p:txBody>
      </p:sp>
      <p:sp>
        <p:nvSpPr>
          <p:cNvPr id="5" name="Прямая соединительная линия 4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Равнобедренный треугольник 5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24600" y="304800"/>
            <a:ext cx="2514600" cy="838200"/>
          </a:xfrm>
        </p:spPr>
        <p:txBody>
          <a:bodyPr anchor="b" anchorCtr="0">
            <a:noAutofit/>
          </a:bodyPr>
          <a:lstStyle>
            <a:lvl1pPr algn="l">
              <a:buNone/>
              <a:defRPr sz="2000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324600" y="1219200"/>
            <a:ext cx="2514600" cy="4843463"/>
          </a:xfrm>
        </p:spPr>
        <p:txBody>
          <a:bodyPr/>
          <a:lstStyle>
            <a:lvl1pPr marL="0" indent="0">
              <a:lnSpc>
                <a:spcPts val="22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98A4C-DC1E-47C7-B002-FDC0EB2829C2}" type="datetimeFigureOut">
              <a:rPr lang="ru-RU" smtClean="0">
                <a:solidFill>
                  <a:srgbClr val="464653"/>
                </a:solidFill>
              </a:rPr>
              <a:pPr/>
              <a:t>21.06.2019</a:t>
            </a:fld>
            <a:endParaRPr lang="ru-RU">
              <a:solidFill>
                <a:srgbClr val="464653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464653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DDF30C-B1DC-4FB0-A400-6AFBE255A7FE}" type="slidenum">
              <a:rPr lang="ru-RU" smtClean="0">
                <a:solidFill>
                  <a:srgbClr val="464653"/>
                </a:solidFill>
              </a:rPr>
              <a:pPr/>
              <a:t>‹#›</a:t>
            </a:fld>
            <a:endParaRPr lang="ru-RU">
              <a:solidFill>
                <a:srgbClr val="464653"/>
              </a:solidFill>
            </a:endParaRPr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 rot="5400000">
            <a:off x="3160645" y="3324225"/>
            <a:ext cx="603504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Равнобедренный треугольник 8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Содержимое 11"/>
          <p:cNvSpPr>
            <a:spLocks noGrp="1"/>
          </p:cNvSpPr>
          <p:nvPr>
            <p:ph sz="quarter" idx="1"/>
          </p:nvPr>
        </p:nvSpPr>
        <p:spPr>
          <a:xfrm>
            <a:off x="304800" y="304800"/>
            <a:ext cx="5715000" cy="5715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0856"/>
            <a:ext cx="8229600" cy="674688"/>
          </a:xfrm>
          <a:ln>
            <a:solidFill>
              <a:schemeClr val="accent1"/>
            </a:solidFill>
          </a:ln>
        </p:spPr>
        <p:txBody>
          <a:bodyPr lIns="274320" anchor="ctr"/>
          <a:lstStyle>
            <a:lvl1pPr algn="r">
              <a:buNone/>
              <a:defRPr sz="2000" b="0">
                <a:solidFill>
                  <a:schemeClr val="tx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7200" y="1905000"/>
            <a:ext cx="8229600" cy="4270248"/>
          </a:xfrm>
          <a:solidFill>
            <a:schemeClr val="tx1">
              <a:shade val="50000"/>
            </a:schemeClr>
          </a:solidFill>
          <a:ln>
            <a:noFill/>
          </a:ln>
          <a:effectLst/>
        </p:spPr>
        <p:txBody>
          <a:bodyPr/>
          <a:lstStyle>
            <a:lvl1pPr marL="0" indent="0">
              <a:spcBef>
                <a:spcPts val="600"/>
              </a:spcBef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219200"/>
            <a:ext cx="8229600" cy="533400"/>
          </a:xfrm>
        </p:spPr>
        <p:txBody>
          <a:bodyPr anchor="ctr" anchorCtr="0"/>
          <a:lstStyle>
            <a:lvl1pPr marL="0" indent="0" algn="l">
              <a:buFontTx/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98A4C-DC1E-47C7-B002-FDC0EB2829C2}" type="datetimeFigureOut">
              <a:rPr lang="ru-RU" smtClean="0">
                <a:solidFill>
                  <a:srgbClr val="464653"/>
                </a:solidFill>
              </a:rPr>
              <a:pPr/>
              <a:t>21.06.2019</a:t>
            </a:fld>
            <a:endParaRPr lang="ru-RU">
              <a:solidFill>
                <a:srgbClr val="464653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464653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DDF30C-B1DC-4FB0-A400-6AFBE255A7FE}" type="slidenum">
              <a:rPr lang="ru-RU" smtClean="0">
                <a:solidFill>
                  <a:srgbClr val="464653"/>
                </a:solidFill>
              </a:rPr>
              <a:pPr/>
              <a:t>‹#›</a:t>
            </a:fld>
            <a:endParaRPr lang="ru-RU">
              <a:solidFill>
                <a:srgbClr val="464653"/>
              </a:solidFill>
            </a:endParaRPr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Равнобедренный треугольник 8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457200" y="500856"/>
            <a:ext cx="182880" cy="68580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90600"/>
          </a:xfrm>
          <a:prstGeom prst="rect">
            <a:avLst/>
          </a:prstGeom>
        </p:spPr>
        <p:txBody>
          <a:bodyPr vert="horz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219200"/>
            <a:ext cx="8229600" cy="4910328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400800" y="6356350"/>
            <a:ext cx="2289048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F0898A4C-DC1E-47C7-B002-FDC0EB2829C2}" type="datetimeFigureOut">
              <a:rPr lang="ru-RU" smtClean="0">
                <a:solidFill>
                  <a:srgbClr val="464653"/>
                </a:solidFill>
                <a:latin typeface="Times New Roman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21.06.2019</a:t>
            </a:fld>
            <a:endParaRPr lang="ru-RU">
              <a:solidFill>
                <a:srgbClr val="464653"/>
              </a:solidFill>
              <a:latin typeface="Times New Roman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2898648" y="6356350"/>
            <a:ext cx="3505200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srgbClr val="464653"/>
              </a:solidFill>
              <a:latin typeface="Times New Roman"/>
            </a:endParaRPr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612648" y="6356350"/>
            <a:ext cx="19812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29DDF30C-B1DC-4FB0-A400-6AFBE255A7FE}" type="slidenum">
              <a:rPr lang="ru-RU" smtClean="0">
                <a:solidFill>
                  <a:srgbClr val="464653"/>
                </a:solidFill>
                <a:latin typeface="Times New Roman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ru-RU">
              <a:solidFill>
                <a:srgbClr val="464653"/>
              </a:solidFill>
              <a:latin typeface="Times New Roman"/>
            </a:endParaRPr>
          </a:p>
        </p:txBody>
      </p:sp>
      <p:sp>
        <p:nvSpPr>
          <p:cNvPr id="28" name="Прямая соединительная линия 2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Прямая соединительная линия 28"/>
          <p:cNvSpPr>
            <a:spLocks noChangeShapeType="1"/>
          </p:cNvSpPr>
          <p:nvPr/>
        </p:nvSpPr>
        <p:spPr bwMode="auto">
          <a:xfrm>
            <a:off x="457200" y="1143000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Равнобедренный треугольник 9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76" r:id="rId1"/>
    <p:sldLayoutId id="2147484677" r:id="rId2"/>
    <p:sldLayoutId id="2147484678" r:id="rId3"/>
    <p:sldLayoutId id="2147484679" r:id="rId4"/>
    <p:sldLayoutId id="2147484680" r:id="rId5"/>
    <p:sldLayoutId id="2147484681" r:id="rId6"/>
    <p:sldLayoutId id="2147484682" r:id="rId7"/>
    <p:sldLayoutId id="2147484683" r:id="rId8"/>
    <p:sldLayoutId id="2147484684" r:id="rId9"/>
    <p:sldLayoutId id="2147484685" r:id="rId10"/>
    <p:sldLayoutId id="2147484686" r:id="rId11"/>
    <p:sldLayoutId id="2147484687" r:id="rId12"/>
  </p:sldLayoutIdLst>
  <p:txStyles>
    <p:titleStyle>
      <a:lvl1pPr algn="l" rtl="0" eaLnBrk="1" latinLnBrk="0" hangingPunct="1">
        <a:spcBef>
          <a:spcPct val="0"/>
        </a:spcBef>
        <a:buNone/>
        <a:defRPr kumimoji="0" sz="32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6000"/>
        <a:buFont typeface="Wingdings 3"/>
        <a:buChar char="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ts val="500"/>
        </a:spcBef>
        <a:buClr>
          <a:schemeClr val="accent2"/>
        </a:buClr>
        <a:buSzPct val="76000"/>
        <a:buFont typeface="Wingdings 3"/>
        <a:buChar char=""/>
        <a:defRPr kumimoji="0" sz="23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500"/>
        </a:spcBef>
        <a:buClr>
          <a:schemeClr val="bg1">
            <a:shade val="50000"/>
          </a:schemeClr>
        </a:buClr>
        <a:buSzPct val="76000"/>
        <a:buFont typeface="Wingdings 3"/>
        <a:buChar char="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400"/>
        </a:spcBef>
        <a:buClr>
          <a:schemeClr val="accent2">
            <a:shade val="75000"/>
          </a:schemeClr>
        </a:buClr>
        <a:buSzPct val="70000"/>
        <a:buFont typeface="Wingdings"/>
        <a:buChar char="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00"/>
        </a:spcBef>
        <a:buClr>
          <a:schemeClr val="accent2"/>
        </a:buClr>
        <a:buSzPct val="70000"/>
        <a:buFont typeface="Wingdings"/>
        <a:buChar char="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ts val="300"/>
        </a:spcBef>
        <a:buClr>
          <a:srgbClr val="9FB8CD">
            <a:shade val="75000"/>
          </a:srgbClr>
        </a:buClr>
        <a:buSzPct val="75000"/>
        <a:buFont typeface="Wingdings 3"/>
        <a:buChar char=""/>
        <a:defRPr kumimoji="0" lang="en-US" sz="1600" kern="1200" smtClean="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rgbClr val="727CA3">
            <a:shade val="75000"/>
          </a:srgb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7pPr>
      <a:lvl8pPr marL="2011680" indent="-182880" algn="l" rtl="0" eaLnBrk="1" latinLnBrk="0" hangingPunct="1">
        <a:spcBef>
          <a:spcPts val="300"/>
        </a:spcBef>
        <a:buClr>
          <a:prstClr val="white">
            <a:shade val="50000"/>
          </a:prst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8pPr>
      <a:lvl9pPr marL="2194560" indent="-182880" algn="l" rtl="0" eaLnBrk="1" latinLnBrk="0" hangingPunct="1">
        <a:spcBef>
          <a:spcPts val="300"/>
        </a:spcBef>
        <a:buClr>
          <a:srgbClr val="9FB8CD"/>
        </a:buClr>
        <a:buSzPct val="75000"/>
        <a:buFont typeface="Wingdings 3"/>
        <a:buChar char=""/>
        <a:defRPr kumimoji="0" lang="en-US" sz="1200" kern="1200" smtClean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3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6.jpeg"/><Relationship Id="rId4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9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Relationship Id="rId9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107504" y="2564904"/>
            <a:ext cx="8928992" cy="3874752"/>
          </a:xfrm>
          <a:solidFill>
            <a:schemeClr val="bg1"/>
          </a:solidFill>
        </p:spPr>
        <p:txBody>
          <a:bodyPr>
            <a:normAutofit fontScale="55000" lnSpcReduction="20000"/>
          </a:bodyPr>
          <a:lstStyle/>
          <a:p>
            <a:pPr algn="ctr">
              <a:lnSpc>
                <a:spcPct val="150000"/>
              </a:lnSpc>
              <a:spcBef>
                <a:spcPts val="0"/>
              </a:spcBef>
              <a:buNone/>
            </a:pP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ru-RU" sz="57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Академический образовательный центр фундаментальной и трансляционной </a:t>
            </a:r>
            <a:r>
              <a:rPr lang="ru-RU" sz="5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медицины</a:t>
            </a:r>
            <a:r>
              <a:rPr lang="ru-RU" sz="4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51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(АОЦФТМ</a:t>
            </a:r>
            <a:r>
              <a:rPr lang="ru-RU" sz="5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ctr">
              <a:lnSpc>
                <a:spcPct val="150000"/>
              </a:lnSpc>
              <a:spcBef>
                <a:spcPts val="0"/>
              </a:spcBef>
              <a:buNone/>
            </a:pPr>
            <a:endParaRPr lang="ru-RU" dirty="0" smtClean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ru-RU" sz="44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Руководитель центра, профессор</a:t>
            </a:r>
            <a:r>
              <a:rPr lang="ru-RU" sz="31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ru-RU" sz="4400" b="1" i="1" spc="600" dirty="0">
                <a:latin typeface="Times New Roman" pitchFamily="18" charset="0"/>
                <a:cs typeface="Times New Roman" pitchFamily="18" charset="0"/>
              </a:rPr>
              <a:t>Яровая Галина Алексеевна</a:t>
            </a:r>
          </a:p>
          <a:p>
            <a:pPr algn="ctr">
              <a:lnSpc>
                <a:spcPct val="150000"/>
              </a:lnSpc>
              <a:spcBef>
                <a:spcPts val="0"/>
              </a:spcBef>
              <a:buNone/>
            </a:pP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ackgroundRemoval t="0" b="97150" l="0" r="96533"/>
                    </a14:imgEffect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93730" y="548680"/>
            <a:ext cx="3340898" cy="2208590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xmlns="" val="2364711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DE6E0563-0975-4BD4-ABD7-E65B68E6AF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3336" y="166740"/>
            <a:ext cx="7362340" cy="496081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/>
              <a:t>Диагностика для назначения иммунотерапии</a:t>
            </a:r>
          </a:p>
        </p:txBody>
      </p:sp>
      <p:sp>
        <p:nvSpPr>
          <p:cNvPr id="17" name="Текст 16">
            <a:extLst>
              <a:ext uri="{FF2B5EF4-FFF2-40B4-BE49-F238E27FC236}">
                <a16:creationId xmlns="" xmlns:a16="http://schemas.microsoft.com/office/drawing/2014/main" id="{34B4A435-60F6-463A-B9EE-7803570E90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9896" y="667925"/>
            <a:ext cx="888520" cy="496080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SP142</a:t>
            </a:r>
            <a:endParaRPr lang="ru-RU" dirty="0"/>
          </a:p>
        </p:txBody>
      </p:sp>
      <p:sp>
        <p:nvSpPr>
          <p:cNvPr id="18" name="Текст 17">
            <a:extLst>
              <a:ext uri="{FF2B5EF4-FFF2-40B4-BE49-F238E27FC236}">
                <a16:creationId xmlns="" xmlns:a16="http://schemas.microsoft.com/office/drawing/2014/main" id="{C7CEF4F5-02DA-4086-9432-52110323AC6E}"/>
              </a:ext>
            </a:extLst>
          </p:cNvPr>
          <p:cNvSpPr>
            <a:spLocks noGrp="1"/>
          </p:cNvSpPr>
          <p:nvPr>
            <p:ph type="body" sz="half" idx="3"/>
          </p:nvPr>
        </p:nvSpPr>
        <p:spPr>
          <a:xfrm>
            <a:off x="7994494" y="662821"/>
            <a:ext cx="709610" cy="506289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22C3</a:t>
            </a:r>
            <a:endParaRPr lang="ru-RU" dirty="0"/>
          </a:p>
        </p:txBody>
      </p:sp>
      <p:pic>
        <p:nvPicPr>
          <p:cNvPr id="11" name="Объект 10">
            <a:extLst>
              <a:ext uri="{FF2B5EF4-FFF2-40B4-BE49-F238E27FC236}">
                <a16:creationId xmlns="" xmlns:a16="http://schemas.microsoft.com/office/drawing/2014/main" id="{EE76A392-71E0-4E97-B407-B5AC69953930}"/>
              </a:ext>
            </a:extLst>
          </p:cNvPr>
          <p:cNvPicPr>
            <a:picLocks noGrp="1" noChangeAspect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>
          <a:xfrm>
            <a:off x="6476488" y="1135840"/>
            <a:ext cx="2560628" cy="1928571"/>
          </a:xfrm>
        </p:spPr>
      </p:pic>
      <p:sp>
        <p:nvSpPr>
          <p:cNvPr id="19" name="Объект 18">
            <a:extLst>
              <a:ext uri="{FF2B5EF4-FFF2-40B4-BE49-F238E27FC236}">
                <a16:creationId xmlns="" xmlns:a16="http://schemas.microsoft.com/office/drawing/2014/main" id="{A6821F19-F08D-42A2-97D1-31A197FDEA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106885" y="5220080"/>
            <a:ext cx="3298052" cy="1528595"/>
          </a:xfrm>
        </p:spPr>
        <p:txBody>
          <a:bodyPr>
            <a:normAutofit fontScale="85000" lnSpcReduction="10000"/>
          </a:bodyPr>
          <a:lstStyle/>
          <a:p>
            <a:pPr marL="0" indent="0" algn="just">
              <a:buNone/>
            </a:pPr>
            <a:r>
              <a:rPr lang="ru-RU" sz="2000" dirty="0"/>
              <a:t>Методика подсчета </a:t>
            </a:r>
            <a:r>
              <a:rPr lang="en-US" sz="2000" dirty="0"/>
              <a:t>IC </a:t>
            </a:r>
            <a:r>
              <a:rPr lang="ru-RU" sz="2000" dirty="0"/>
              <a:t>применяется для определения чувствительности к препарату </a:t>
            </a:r>
            <a:r>
              <a:rPr lang="ru-RU" sz="2000" dirty="0" err="1"/>
              <a:t>атезолизумаб</a:t>
            </a:r>
            <a:r>
              <a:rPr lang="ru-RU" sz="2000" dirty="0"/>
              <a:t> при раке легкого, мочевого пузыря, молочной железы</a:t>
            </a:r>
          </a:p>
        </p:txBody>
      </p:sp>
      <p:pic>
        <p:nvPicPr>
          <p:cNvPr id="13" name="Рисунок 12" descr="Изображение выглядит как земля&#10;&#10;Автоматически созданное описание">
            <a:extLst>
              <a:ext uri="{FF2B5EF4-FFF2-40B4-BE49-F238E27FC236}">
                <a16:creationId xmlns="" xmlns:a16="http://schemas.microsoft.com/office/drawing/2014/main" id="{DDE521D8-8A21-427A-84D2-9C0374308B6A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6885" y="1168032"/>
            <a:ext cx="2560628" cy="1923927"/>
          </a:xfrm>
          <a:prstGeom prst="rect">
            <a:avLst/>
          </a:prstGeom>
        </p:spPr>
      </p:pic>
      <p:pic>
        <p:nvPicPr>
          <p:cNvPr id="15" name="Рисунок 14" descr="Изображение выглядит как текст, карта&#10;&#10;Автоматически созданное описание">
            <a:extLst>
              <a:ext uri="{FF2B5EF4-FFF2-40B4-BE49-F238E27FC236}">
                <a16:creationId xmlns="" xmlns:a16="http://schemas.microsoft.com/office/drawing/2014/main" id="{FA11FC1A-9181-4E08-9133-CA62BDC6728F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6885" y="3137465"/>
            <a:ext cx="2560628" cy="1948491"/>
          </a:xfrm>
          <a:prstGeom prst="rect">
            <a:avLst/>
          </a:prstGeom>
        </p:spPr>
      </p:pic>
      <p:pic>
        <p:nvPicPr>
          <p:cNvPr id="16" name="Объект 4" descr="Изображение выглядит как текст&#10;&#10;Автоматически созданное описание">
            <a:extLst>
              <a:ext uri="{FF2B5EF4-FFF2-40B4-BE49-F238E27FC236}">
                <a16:creationId xmlns="" xmlns:a16="http://schemas.microsoft.com/office/drawing/2014/main" id="{500ABC4F-879A-4267-AF9F-93BECB871A0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76488" y="3162301"/>
            <a:ext cx="2560628" cy="1980557"/>
          </a:xfrm>
          <a:prstGeom prst="rect">
            <a:avLst/>
          </a:prstGeom>
        </p:spPr>
      </p:pic>
      <p:sp>
        <p:nvSpPr>
          <p:cNvPr id="21" name="Объект 18">
            <a:extLst>
              <a:ext uri="{FF2B5EF4-FFF2-40B4-BE49-F238E27FC236}">
                <a16:creationId xmlns="" xmlns:a16="http://schemas.microsoft.com/office/drawing/2014/main" id="{D46370BE-21C2-4733-B542-D1D5F9775E86}"/>
              </a:ext>
            </a:extLst>
          </p:cNvPr>
          <p:cNvSpPr txBox="1">
            <a:spLocks/>
          </p:cNvSpPr>
          <p:nvPr/>
        </p:nvSpPr>
        <p:spPr>
          <a:xfrm>
            <a:off x="5739063" y="5197406"/>
            <a:ext cx="3298052" cy="1660595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ru-RU" sz="2000" dirty="0"/>
              <a:t>Методика </a:t>
            </a:r>
            <a:r>
              <a:rPr lang="en-US" sz="2000" dirty="0"/>
              <a:t>CPS </a:t>
            </a:r>
            <a:r>
              <a:rPr lang="ru-RU" sz="2000" dirty="0"/>
              <a:t>применяется для определения чувствительности к препарату </a:t>
            </a:r>
            <a:r>
              <a:rPr lang="ru-RU" sz="2000" dirty="0" err="1"/>
              <a:t>пембролизумаб</a:t>
            </a:r>
            <a:r>
              <a:rPr lang="ru-RU" sz="2000" dirty="0"/>
              <a:t> при </a:t>
            </a:r>
            <a:r>
              <a:rPr lang="ru-RU" sz="2000" dirty="0" err="1"/>
              <a:t>немелкоклеточном</a:t>
            </a:r>
            <a:r>
              <a:rPr lang="ru-RU" sz="2000" dirty="0"/>
              <a:t> раке легкого, мочевого пузыря, головы и шеи, желудка, шейки матки</a:t>
            </a:r>
            <a:endParaRPr lang="ru-RU" sz="2000" baseline="30000" dirty="0"/>
          </a:p>
        </p:txBody>
      </p:sp>
      <p:sp>
        <p:nvSpPr>
          <p:cNvPr id="22" name="Прямоугольник 21">
            <a:extLst>
              <a:ext uri="{FF2B5EF4-FFF2-40B4-BE49-F238E27FC236}">
                <a16:creationId xmlns="" xmlns:a16="http://schemas.microsoft.com/office/drawing/2014/main" id="{5AB69B0F-C2F7-4407-94C8-44F3BC9C9103}"/>
              </a:ext>
            </a:extLst>
          </p:cNvPr>
          <p:cNvSpPr/>
          <p:nvPr/>
        </p:nvSpPr>
        <p:spPr>
          <a:xfrm>
            <a:off x="3605168" y="5457431"/>
            <a:ext cx="2038709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i="1" kern="150" dirty="0">
                <a:solidFill>
                  <a:srgbClr val="828282"/>
                </a:solidFill>
                <a:ea typeface="Arial Unicode MS"/>
                <a:cs typeface="Tahoma" panose="020B0604030504040204" pitchFamily="34" charset="0"/>
              </a:rPr>
              <a:t>CA: </a:t>
            </a:r>
            <a:r>
              <a:rPr lang="en-US" sz="1100" i="1" kern="150" dirty="0" err="1">
                <a:solidFill>
                  <a:srgbClr val="828282"/>
                </a:solidFill>
                <a:ea typeface="Arial Unicode MS"/>
                <a:cs typeface="Tahoma" panose="020B0604030504040204" pitchFamily="34" charset="0"/>
              </a:rPr>
              <a:t>Dako</a:t>
            </a:r>
            <a:r>
              <a:rPr lang="en-US" sz="1100" i="1" kern="150" dirty="0">
                <a:solidFill>
                  <a:srgbClr val="828282"/>
                </a:solidFill>
                <a:ea typeface="Arial Unicode MS"/>
                <a:cs typeface="Tahoma" panose="020B0604030504040204" pitchFamily="34" charset="0"/>
              </a:rPr>
              <a:t> Agilent Pathology Solutions, PD-L1 IHC 22C3 </a:t>
            </a:r>
            <a:r>
              <a:rPr lang="en-US" sz="1100" i="1" kern="150" dirty="0" err="1">
                <a:solidFill>
                  <a:srgbClr val="828282"/>
                </a:solidFill>
                <a:ea typeface="Arial Unicode MS"/>
                <a:cs typeface="Tahoma" panose="020B0604030504040204" pitchFamily="34" charset="0"/>
              </a:rPr>
              <a:t>pharmDx</a:t>
            </a:r>
            <a:r>
              <a:rPr lang="en-US" sz="1100" i="1" kern="150" dirty="0">
                <a:solidFill>
                  <a:srgbClr val="828282"/>
                </a:solidFill>
                <a:ea typeface="Arial Unicode MS"/>
                <a:cs typeface="Tahoma" panose="020B0604030504040204" pitchFamily="34" charset="0"/>
              </a:rPr>
              <a:t> is CE-IVD-marked for in vitro diagnostic use//2018</a:t>
            </a:r>
            <a:endParaRPr lang="ru-RU" sz="1100" i="1" kern="150" dirty="0">
              <a:solidFill>
                <a:srgbClr val="828282"/>
              </a:solidFill>
              <a:ea typeface="Arial Unicode MS"/>
              <a:cs typeface="Tahoma" panose="020B0604030504040204" pitchFamily="34" charset="0"/>
            </a:endParaRPr>
          </a:p>
          <a:p>
            <a:r>
              <a:rPr lang="en-US" sz="1100" i="1" kern="150" dirty="0">
                <a:solidFill>
                  <a:srgbClr val="828282"/>
                </a:solidFill>
                <a:cs typeface="Tahoma" panose="020B0604030504040204" pitchFamily="34" charset="0"/>
              </a:rPr>
              <a:t>CA: Ventana Medical Systems, Inc. and Roche Diagnostics International, Inc., VENTANA PD-L1 Assay Interpretation Guide for Urothelial Carcinoma//2017</a:t>
            </a:r>
          </a:p>
          <a:p>
            <a:endParaRPr lang="ru-RU" sz="1400" i="1" dirty="0">
              <a:solidFill>
                <a:srgbClr val="828282"/>
              </a:solidFill>
            </a:endParaRPr>
          </a:p>
        </p:txBody>
      </p:sp>
      <p:sp>
        <p:nvSpPr>
          <p:cNvPr id="23" name="Объект 18">
            <a:extLst>
              <a:ext uri="{FF2B5EF4-FFF2-40B4-BE49-F238E27FC236}">
                <a16:creationId xmlns="" xmlns:a16="http://schemas.microsoft.com/office/drawing/2014/main" id="{7B8DF470-578E-4346-8CC4-E8E32E0D91C4}"/>
              </a:ext>
            </a:extLst>
          </p:cNvPr>
          <p:cNvSpPr txBox="1">
            <a:spLocks/>
          </p:cNvSpPr>
          <p:nvPr/>
        </p:nvSpPr>
        <p:spPr>
          <a:xfrm>
            <a:off x="2985182" y="1495426"/>
            <a:ext cx="3278679" cy="3183427"/>
          </a:xfrm>
          <a:prstGeom prst="rect">
            <a:avLst/>
          </a:prstGeom>
          <a:solidFill>
            <a:srgbClr val="0070C0"/>
          </a:solidFill>
          <a:ln>
            <a:solidFill>
              <a:srgbClr val="002060"/>
            </a:solidFill>
          </a:ln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ru-RU" sz="3200" baseline="30000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ru-RU" sz="4000" baseline="30000" dirty="0">
                <a:solidFill>
                  <a:schemeClr val="bg1"/>
                </a:solidFill>
              </a:rPr>
              <a:t>Академия обучает патологоанатомов всей  России методикам оценки самых сложных </a:t>
            </a:r>
            <a:r>
              <a:rPr lang="ru-RU" sz="4000" baseline="30000" dirty="0" err="1">
                <a:solidFill>
                  <a:schemeClr val="bg1"/>
                </a:solidFill>
              </a:rPr>
              <a:t>иммуногистохимических</a:t>
            </a:r>
            <a:r>
              <a:rPr lang="ru-RU" sz="4000" baseline="30000" dirty="0">
                <a:solidFill>
                  <a:schemeClr val="bg1"/>
                </a:solidFill>
              </a:rPr>
              <a:t> реакций по современным стандартам.</a:t>
            </a:r>
          </a:p>
        </p:txBody>
      </p:sp>
    </p:spTree>
    <p:extLst>
      <p:ext uri="{BB962C8B-B14F-4D97-AF65-F5344CB8AC3E}">
        <p14:creationId xmlns:p14="http://schemas.microsoft.com/office/powerpoint/2010/main" xmlns="" val="1682402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628651" y="1825625"/>
            <a:ext cx="5014913" cy="4667250"/>
          </a:xfrm>
        </p:spPr>
        <p:txBody>
          <a:bodyPr>
            <a:normAutofit fontScale="85000" lnSpcReduction="20000"/>
          </a:bodyPr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Решение Ученого Совета РМАНПО - июнь 2018г.- создание Центра контроля качества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иммуногистохимических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исследований по инициативе и под эгидой Минздрава РФ, РОП, кафедры патологической анатомии РМАНПО. 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Задачи центра – осуществление профессионального внешнего контроля качества и подготовка индивидуальных рекомендаций для медицинских организаций по совершенствованию методологии проведения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иммуногистохимических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реакций.</a:t>
            </a:r>
          </a:p>
          <a:p>
            <a:endParaRPr lang="ru-RU" dirty="0"/>
          </a:p>
        </p:txBody>
      </p:sp>
      <p:pic>
        <p:nvPicPr>
          <p:cNvPr id="9" name="Рисунок 8" descr="Изображение выглядит как текст, снимок экрана&#10;&#10;Автоматически созданное описание">
            <a:extLst>
              <a:ext uri="{FF2B5EF4-FFF2-40B4-BE49-F238E27FC236}">
                <a16:creationId xmlns="" xmlns:a16="http://schemas.microsoft.com/office/drawing/2014/main" id="{5A4504D1-7670-4B6E-A767-02D3D53CBB5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519" b="21822"/>
          <a:stretch/>
        </p:blipFill>
        <p:spPr>
          <a:xfrm>
            <a:off x="6608889" y="0"/>
            <a:ext cx="2535111" cy="3469598"/>
          </a:xfrm>
          <a:prstGeom prst="rect">
            <a:avLst/>
          </a:prstGeom>
        </p:spPr>
      </p:pic>
      <p:pic>
        <p:nvPicPr>
          <p:cNvPr id="11" name="Рисунок 10" descr="Изображение выглядит как текст&#10;&#10;Автоматически созданное описание">
            <a:extLst>
              <a:ext uri="{FF2B5EF4-FFF2-40B4-BE49-F238E27FC236}">
                <a16:creationId xmlns="" xmlns:a16="http://schemas.microsoft.com/office/drawing/2014/main" id="{0190A1A3-2855-4EFC-80DE-365ADBB4FC7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739" b="13452"/>
          <a:stretch/>
        </p:blipFill>
        <p:spPr>
          <a:xfrm>
            <a:off x="6787496" y="3469598"/>
            <a:ext cx="2177898" cy="3388402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BBB66764-BC5F-43A5-A862-C40022AAAC4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3760" y="391203"/>
            <a:ext cx="2945259" cy="1057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02985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>
            <a:extLst>
              <a:ext uri="{FF2B5EF4-FFF2-40B4-BE49-F238E27FC236}">
                <a16:creationId xmlns="" xmlns:a16="http://schemas.microsoft.com/office/drawing/2014/main" id="{28A12297-53DE-4E85-A7E9-EA81A85A84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Деятельность центра</a:t>
            </a:r>
          </a:p>
        </p:txBody>
      </p:sp>
      <p:pic>
        <p:nvPicPr>
          <p:cNvPr id="5" name="Объект 4" descr="Изображение выглядит как текст&#10;&#10;Автоматически созданное описание">
            <a:extLst>
              <a:ext uri="{FF2B5EF4-FFF2-40B4-BE49-F238E27FC236}">
                <a16:creationId xmlns="" xmlns:a16="http://schemas.microsoft.com/office/drawing/2014/main" id="{F8C4F8E3-FDFA-479A-ABD1-FECCA63E367C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3438" b="14962"/>
          <a:stretch/>
        </p:blipFill>
        <p:spPr>
          <a:xfrm>
            <a:off x="685800" y="1466851"/>
            <a:ext cx="3886200" cy="1876426"/>
          </a:xfrm>
        </p:spPr>
      </p:pic>
      <p:sp>
        <p:nvSpPr>
          <p:cNvPr id="9" name="Объект 8">
            <a:extLst>
              <a:ext uri="{FF2B5EF4-FFF2-40B4-BE49-F238E27FC236}">
                <a16:creationId xmlns="" xmlns:a16="http://schemas.microsoft.com/office/drawing/2014/main" id="{3126231C-8957-4574-86F2-3317EC6D6B1D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xfrm>
            <a:off x="371475" y="3505201"/>
            <a:ext cx="5329238" cy="3190875"/>
          </a:xfrm>
        </p:spPr>
        <p:txBody>
          <a:bodyPr>
            <a:normAutofit fontScale="77500" lnSpcReduction="20000"/>
          </a:bodyPr>
          <a:lstStyle/>
          <a:p>
            <a:r>
              <a:rPr lang="ru-RU" dirty="0"/>
              <a:t>Пилотный раунд  </a:t>
            </a:r>
            <a:r>
              <a:rPr lang="en-US" dirty="0"/>
              <a:t>ER, </a:t>
            </a:r>
            <a:r>
              <a:rPr lang="en-US" dirty="0" err="1"/>
              <a:t>PgR</a:t>
            </a:r>
            <a:r>
              <a:rPr lang="en-US" dirty="0"/>
              <a:t>, HER2, Ki67</a:t>
            </a:r>
            <a:r>
              <a:rPr lang="ru-RU" dirty="0"/>
              <a:t> – июнь 2017г., 6 лабораторий</a:t>
            </a:r>
          </a:p>
          <a:p>
            <a:r>
              <a:rPr lang="ru-RU" dirty="0"/>
              <a:t>Пилотный раунд </a:t>
            </a:r>
            <a:r>
              <a:rPr lang="en-US" dirty="0"/>
              <a:t>CD3, CD20, CD30, Bcl2</a:t>
            </a:r>
            <a:r>
              <a:rPr lang="ru-RU" dirty="0"/>
              <a:t> – декабрь 2017г., 9 лабораторий</a:t>
            </a:r>
          </a:p>
          <a:p>
            <a:r>
              <a:rPr lang="ru-RU" dirty="0"/>
              <a:t>Первый регулярный раунд </a:t>
            </a:r>
            <a:r>
              <a:rPr lang="en-US" dirty="0"/>
              <a:t>ER, HER2 – </a:t>
            </a:r>
            <a:r>
              <a:rPr lang="ru-RU" dirty="0"/>
              <a:t>июнь 2018 г., 29 лабораторий</a:t>
            </a:r>
          </a:p>
          <a:p>
            <a:r>
              <a:rPr lang="ru-RU" dirty="0"/>
              <a:t>Первый цифровой раунд по интерпретации </a:t>
            </a:r>
            <a:r>
              <a:rPr lang="en-US" dirty="0"/>
              <a:t>PD-L1 – </a:t>
            </a:r>
            <a:r>
              <a:rPr lang="ru-RU" dirty="0"/>
              <a:t>декабрь 2018г.,  6 лабораторий</a:t>
            </a:r>
          </a:p>
          <a:p>
            <a:r>
              <a:rPr lang="ru-RU" dirty="0"/>
              <a:t>Запланировано на 2019 г. – 3 раунда (рак молочной железы, рак легкого)</a:t>
            </a:r>
          </a:p>
          <a:p>
            <a:endParaRPr lang="ru-RU" dirty="0"/>
          </a:p>
        </p:txBody>
      </p:sp>
      <p:pic>
        <p:nvPicPr>
          <p:cNvPr id="18" name="Рисунок 17" descr="Изображение выглядит как снимок экрана&#10;&#10;Автоматически созданное описание">
            <a:extLst>
              <a:ext uri="{FF2B5EF4-FFF2-40B4-BE49-F238E27FC236}">
                <a16:creationId xmlns="" xmlns:a16="http://schemas.microsoft.com/office/drawing/2014/main" id="{AF47C420-7EC1-45F6-B4EA-85D1AC58288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624844" y="-76200"/>
            <a:ext cx="35191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0119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Заголовок 1"/>
          <p:cNvSpPr>
            <a:spLocks/>
          </p:cNvSpPr>
          <p:nvPr/>
        </p:nvSpPr>
        <p:spPr bwMode="auto">
          <a:xfrm>
            <a:off x="0" y="980728"/>
            <a:ext cx="9144000" cy="1296144"/>
          </a:xfrm>
          <a:prstGeom prst="rect">
            <a:avLst/>
          </a:prstGeom>
          <a:gradFill>
            <a:gsLst>
              <a:gs pos="0">
                <a:schemeClr val="bg2">
                  <a:lumMod val="20000"/>
                  <a:lumOff val="80000"/>
                </a:schemeClr>
              </a:gs>
              <a:gs pos="25000">
                <a:schemeClr val="bg2">
                  <a:tint val="83000"/>
                  <a:satMod val="320000"/>
                </a:schemeClr>
              </a:gs>
              <a:gs pos="100000">
                <a:schemeClr val="bg2">
                  <a:shade val="15000"/>
                  <a:satMod val="320000"/>
                </a:schemeClr>
              </a:gs>
            </a:gsLst>
            <a:lin ang="2700000" scaled="1"/>
          </a:gradFill>
          <a:ln w="6350">
            <a:solidFill>
              <a:srgbClr val="969696"/>
            </a:solidFill>
            <a:prstDash val="dashDot"/>
            <a:miter lim="800000"/>
            <a:headEnd/>
            <a:tailEnd/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</p:spPr>
        <p:txBody>
          <a:bodyPr anchor="ctr"/>
          <a:lstStyle/>
          <a:p>
            <a:pPr algn="ctr">
              <a:lnSpc>
                <a:spcPts val="3000"/>
              </a:lnSpc>
              <a:defRPr/>
            </a:pPr>
            <a:r>
              <a:rPr lang="ru-RU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ЗАВЕДУЮЩИЙ КАФЕДРОЙ ПРОФЕССОР, </a:t>
            </a:r>
          </a:p>
          <a:p>
            <a:pPr>
              <a:lnSpc>
                <a:spcPts val="3000"/>
              </a:lnSpc>
              <a:defRPr/>
            </a:pPr>
            <a:r>
              <a:rPr lang="ru-RU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ДИРЕКТОР РОССИЙСКОГО ЦЕНТРА СУДЕБНО - МЕДИЦИНСКОЙ ЭКСПЕРТИЗЫ</a:t>
            </a:r>
          </a:p>
          <a:p>
            <a:pPr algn="ctr">
              <a:lnSpc>
                <a:spcPts val="3000"/>
              </a:lnSpc>
              <a:defRPr/>
            </a:pP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КОВАЛЕВ АНДРЕЙ ВАЛЕНТИНОВИЧ</a:t>
            </a:r>
          </a:p>
          <a:p>
            <a:pPr>
              <a:lnSpc>
                <a:spcPts val="3000"/>
              </a:lnSpc>
              <a:defRPr/>
            </a:pP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одзаголовок 2"/>
          <p:cNvSpPr>
            <a:spLocks/>
          </p:cNvSpPr>
          <p:nvPr/>
        </p:nvSpPr>
        <p:spPr bwMode="auto">
          <a:xfrm>
            <a:off x="0" y="6516688"/>
            <a:ext cx="2071688" cy="368300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20000"/>
                  <a:lumOff val="80000"/>
                </a:schemeClr>
              </a:gs>
              <a:gs pos="25000">
                <a:schemeClr val="bg2">
                  <a:tint val="83000"/>
                  <a:satMod val="320000"/>
                </a:schemeClr>
              </a:gs>
              <a:gs pos="100000">
                <a:schemeClr val="bg2">
                  <a:shade val="15000"/>
                  <a:satMod val="320000"/>
                </a:schemeClr>
              </a:gs>
            </a:gsLst>
            <a:lin ang="2700000" scaled="1"/>
            <a:tileRect/>
          </a:gra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©</a:t>
            </a:r>
            <a:r>
              <a:rPr lang="ru-RU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РЦСМЭ, 2019</a:t>
            </a:r>
          </a:p>
        </p:txBody>
      </p:sp>
      <p:pic>
        <p:nvPicPr>
          <p:cNvPr id="6149" name="Рисунок 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43808" y="2372934"/>
            <a:ext cx="3312368" cy="4415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899592" y="260648"/>
            <a:ext cx="69847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         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КАФЕДРА СУДЕБНОЙ МЕДИЦИНЫ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2348880"/>
            <a:ext cx="293407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Багдад, международный аэропорт</a:t>
            </a:r>
          </a:p>
          <a:p>
            <a:pPr>
              <a:defRPr/>
            </a:pPr>
            <a:r>
              <a:rPr lang="ru-RU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10 февраля 2019 г.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Прямая соединительная линия 2"/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/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298" name="Заголовок 1"/>
          <p:cNvSpPr>
            <a:spLocks/>
          </p:cNvSpPr>
          <p:nvPr/>
        </p:nvSpPr>
        <p:spPr bwMode="auto">
          <a:xfrm>
            <a:off x="-12700" y="0"/>
            <a:ext cx="9144000" cy="1052513"/>
          </a:xfrm>
          <a:prstGeom prst="rect">
            <a:avLst/>
          </a:prstGeom>
          <a:gradFill>
            <a:gsLst>
              <a:gs pos="0">
                <a:schemeClr val="bg2">
                  <a:lumMod val="20000"/>
                  <a:lumOff val="80000"/>
                </a:schemeClr>
              </a:gs>
              <a:gs pos="25000">
                <a:schemeClr val="bg2">
                  <a:tint val="83000"/>
                  <a:satMod val="320000"/>
                </a:schemeClr>
              </a:gs>
              <a:gs pos="100000">
                <a:schemeClr val="bg2">
                  <a:shade val="15000"/>
                  <a:satMod val="320000"/>
                </a:schemeClr>
              </a:gs>
            </a:gsLst>
            <a:lin ang="2700000" scaled="1"/>
          </a:gradFill>
          <a:ln w="6350">
            <a:solidFill>
              <a:srgbClr val="969696"/>
            </a:solidFill>
            <a:prstDash val="dashDot"/>
            <a:miter lim="800000"/>
            <a:headEnd/>
            <a:tailEnd/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</p:spPr>
        <p:txBody>
          <a:bodyPr anchor="ctr"/>
          <a:lstStyle/>
          <a:p>
            <a:pPr algn="ctr">
              <a:lnSpc>
                <a:spcPts val="3000"/>
              </a:lnSpc>
              <a:defRPr/>
            </a:pPr>
            <a:r>
              <a:rPr lang="ru-RU" sz="24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АУТОПСИЯ</a:t>
            </a:r>
          </a:p>
          <a:p>
            <a:pPr algn="ctr">
              <a:lnSpc>
                <a:spcPts val="3000"/>
              </a:lnSpc>
              <a:defRPr/>
            </a:pPr>
            <a:r>
              <a:rPr lang="ru-RU" sz="24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Авиакатастрофа самолета Сухой Суперджет-100</a:t>
            </a:r>
          </a:p>
        </p:txBody>
      </p:sp>
      <p:sp>
        <p:nvSpPr>
          <p:cNvPr id="55299" name="Text Box 3"/>
          <p:cNvSpPr txBox="1">
            <a:spLocks noChangeArrowheads="1"/>
          </p:cNvSpPr>
          <p:nvPr/>
        </p:nvSpPr>
        <p:spPr bwMode="auto">
          <a:xfrm>
            <a:off x="8501063" y="6572250"/>
            <a:ext cx="642937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  <a:defRPr/>
            </a:pPr>
            <a:fld id="{5477BA54-1088-4B46-8D91-9A8F86EE85D2}" type="slidenum">
              <a:rPr lang="ru-RU" sz="1600" b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+mn-cs"/>
              </a:rPr>
              <a:pPr algn="r">
                <a:spcBef>
                  <a:spcPct val="50000"/>
                </a:spcBef>
                <a:defRPr/>
              </a:pPr>
              <a:t>14</a:t>
            </a:fld>
            <a:endParaRPr lang="ru-RU" sz="1600" b="1" dirty="0"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cs typeface="+mn-cs"/>
            </a:endParaRPr>
          </a:p>
        </p:txBody>
      </p:sp>
      <p:sp>
        <p:nvSpPr>
          <p:cNvPr id="8" name="Подзаголовок 2"/>
          <p:cNvSpPr>
            <a:spLocks/>
          </p:cNvSpPr>
          <p:nvPr/>
        </p:nvSpPr>
        <p:spPr bwMode="auto">
          <a:xfrm>
            <a:off x="71438" y="6429375"/>
            <a:ext cx="2071687" cy="368300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20000"/>
                  <a:lumOff val="80000"/>
                </a:schemeClr>
              </a:gs>
              <a:gs pos="25000">
                <a:schemeClr val="bg2">
                  <a:tint val="83000"/>
                  <a:satMod val="320000"/>
                </a:schemeClr>
              </a:gs>
              <a:gs pos="100000">
                <a:schemeClr val="bg2">
                  <a:shade val="15000"/>
                  <a:satMod val="320000"/>
                </a:schemeClr>
              </a:gs>
            </a:gsLst>
            <a:lin ang="2700000" scaled="1"/>
            <a:tileRect/>
          </a:gra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©</a:t>
            </a:r>
            <a:r>
              <a:rPr lang="ru-RU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РЦСМЭ, 2019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06438" y="1196975"/>
            <a:ext cx="7705725" cy="5118100"/>
          </a:xfrm>
          <a:prstGeom prst="rect">
            <a:avLst/>
          </a:prstGeom>
          <a:ln w="28575">
            <a:solidFill>
              <a:srgbClr val="0F752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Заголовок 1"/>
          <p:cNvSpPr>
            <a:spLocks/>
          </p:cNvSpPr>
          <p:nvPr/>
        </p:nvSpPr>
        <p:spPr bwMode="auto">
          <a:xfrm>
            <a:off x="-12700" y="0"/>
            <a:ext cx="9144000" cy="928688"/>
          </a:xfrm>
          <a:prstGeom prst="rect">
            <a:avLst/>
          </a:prstGeom>
          <a:gradFill>
            <a:gsLst>
              <a:gs pos="0">
                <a:schemeClr val="bg2">
                  <a:lumMod val="20000"/>
                  <a:lumOff val="80000"/>
                </a:schemeClr>
              </a:gs>
              <a:gs pos="25000">
                <a:schemeClr val="bg2">
                  <a:tint val="83000"/>
                  <a:satMod val="320000"/>
                </a:schemeClr>
              </a:gs>
              <a:gs pos="100000">
                <a:schemeClr val="bg2">
                  <a:shade val="15000"/>
                  <a:satMod val="320000"/>
                </a:schemeClr>
              </a:gs>
            </a:gsLst>
            <a:lin ang="2700000" scaled="1"/>
          </a:gradFill>
          <a:ln w="6350">
            <a:solidFill>
              <a:srgbClr val="969696"/>
            </a:solidFill>
            <a:prstDash val="dashDot"/>
            <a:miter lim="800000"/>
            <a:headEnd/>
            <a:tailEnd/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</p:spPr>
        <p:txBody>
          <a:bodyPr anchor="ctr"/>
          <a:lstStyle/>
          <a:p>
            <a:pPr algn="ctr">
              <a:lnSpc>
                <a:spcPts val="3000"/>
              </a:lnSpc>
              <a:defRPr/>
            </a:pPr>
            <a:r>
              <a:rPr lang="ru-RU" sz="24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Синайский полуостров </a:t>
            </a:r>
          </a:p>
          <a:p>
            <a:pPr algn="ctr">
              <a:lnSpc>
                <a:spcPts val="3000"/>
              </a:lnSpc>
              <a:defRPr/>
            </a:pPr>
            <a:r>
              <a:rPr lang="ru-RU" sz="24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взрыв в </a:t>
            </a:r>
            <a:r>
              <a:rPr lang="en-US" sz="24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Airbus 321</a:t>
            </a:r>
            <a:r>
              <a:rPr lang="ru-RU" sz="24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 (31.10.2015)</a:t>
            </a:r>
          </a:p>
        </p:txBody>
      </p:sp>
      <p:sp>
        <p:nvSpPr>
          <p:cNvPr id="55299" name="Text Box 3"/>
          <p:cNvSpPr txBox="1">
            <a:spLocks noChangeArrowheads="1"/>
          </p:cNvSpPr>
          <p:nvPr/>
        </p:nvSpPr>
        <p:spPr bwMode="auto">
          <a:xfrm>
            <a:off x="8501063" y="6572250"/>
            <a:ext cx="642937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  <a:defRPr/>
            </a:pPr>
            <a:fld id="{5432C234-3D60-4C3E-8A8D-B0CBAC34699F}" type="slidenum">
              <a:rPr lang="ru-RU" sz="1600" b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+mn-cs"/>
              </a:rPr>
              <a:pPr algn="r">
                <a:spcBef>
                  <a:spcPct val="50000"/>
                </a:spcBef>
                <a:defRPr/>
              </a:pPr>
              <a:t>15</a:t>
            </a:fld>
            <a:endParaRPr lang="ru-RU" sz="1600" b="1" dirty="0"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062288" y="5908675"/>
            <a:ext cx="2994025" cy="400050"/>
          </a:xfrm>
          <a:prstGeom prst="rect">
            <a:avLst/>
          </a:prstGeom>
          <a:solidFill>
            <a:schemeClr val="accent1">
              <a:alpha val="35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ru-RU" sz="20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01 марта 2016 года</a:t>
            </a:r>
          </a:p>
        </p:txBody>
      </p:sp>
      <p:pic>
        <p:nvPicPr>
          <p:cNvPr id="8197" name="Рисунок 2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5963" y="1268413"/>
            <a:ext cx="7686675" cy="431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одзаголовок 2"/>
          <p:cNvSpPr>
            <a:spLocks/>
          </p:cNvSpPr>
          <p:nvPr/>
        </p:nvSpPr>
        <p:spPr bwMode="auto">
          <a:xfrm>
            <a:off x="71438" y="6429375"/>
            <a:ext cx="2071687" cy="368300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20000"/>
                  <a:lumOff val="80000"/>
                </a:schemeClr>
              </a:gs>
              <a:gs pos="25000">
                <a:schemeClr val="bg2">
                  <a:tint val="83000"/>
                  <a:satMod val="320000"/>
                </a:schemeClr>
              </a:gs>
              <a:gs pos="100000">
                <a:schemeClr val="bg2">
                  <a:shade val="15000"/>
                  <a:satMod val="320000"/>
                </a:schemeClr>
              </a:gs>
            </a:gsLst>
            <a:lin ang="2700000" scaled="1"/>
            <a:tileRect/>
          </a:gra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©</a:t>
            </a:r>
            <a:r>
              <a:rPr lang="ru-RU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РЦСМЭ, 2019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Прямая соединительная линия 2"/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/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298" name="Заголовок 1"/>
          <p:cNvSpPr>
            <a:spLocks/>
          </p:cNvSpPr>
          <p:nvPr/>
        </p:nvSpPr>
        <p:spPr bwMode="auto">
          <a:xfrm>
            <a:off x="-12700" y="0"/>
            <a:ext cx="9144000" cy="981075"/>
          </a:xfrm>
          <a:prstGeom prst="rect">
            <a:avLst/>
          </a:prstGeom>
          <a:gradFill>
            <a:gsLst>
              <a:gs pos="0">
                <a:schemeClr val="bg2">
                  <a:lumMod val="20000"/>
                  <a:lumOff val="80000"/>
                </a:schemeClr>
              </a:gs>
              <a:gs pos="25000">
                <a:schemeClr val="bg2">
                  <a:tint val="83000"/>
                  <a:satMod val="320000"/>
                </a:schemeClr>
              </a:gs>
              <a:gs pos="100000">
                <a:schemeClr val="bg2">
                  <a:shade val="15000"/>
                  <a:satMod val="320000"/>
                </a:schemeClr>
              </a:gs>
            </a:gsLst>
            <a:lin ang="2700000" scaled="1"/>
          </a:gradFill>
          <a:ln w="6350">
            <a:solidFill>
              <a:srgbClr val="969696"/>
            </a:solidFill>
            <a:prstDash val="dashDot"/>
            <a:miter lim="800000"/>
            <a:headEnd/>
            <a:tailEnd/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ru-RU" sz="16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+mn-cs"/>
              </a:rPr>
              <a:t>МОЛЕКУЛЯРНО-ГЕНЕТИЧЕСКАЯ ИДЕНТИФИКАЦИЯ</a:t>
            </a:r>
          </a:p>
          <a:p>
            <a:pPr algn="ctr">
              <a:defRPr/>
            </a:pPr>
            <a:r>
              <a:rPr lang="ru-RU" sz="16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+mn-cs"/>
              </a:rPr>
              <a:t>(авиакатастрофа АН-148 АО «Саратовские авиалинии», маршрут «Москва – Орск», с. </a:t>
            </a:r>
            <a:r>
              <a:rPr lang="ru-RU" sz="1600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+mn-cs"/>
              </a:rPr>
              <a:t>Степановское</a:t>
            </a:r>
            <a:r>
              <a:rPr lang="ru-RU" sz="16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+mn-cs"/>
              </a:rPr>
              <a:t> Раменского р-на Московской обл., 11.02.2018)</a:t>
            </a:r>
          </a:p>
        </p:txBody>
      </p:sp>
      <p:sp>
        <p:nvSpPr>
          <p:cNvPr id="55299" name="Text Box 3"/>
          <p:cNvSpPr txBox="1">
            <a:spLocks noChangeArrowheads="1"/>
          </p:cNvSpPr>
          <p:nvPr/>
        </p:nvSpPr>
        <p:spPr bwMode="auto">
          <a:xfrm>
            <a:off x="8501063" y="6572250"/>
            <a:ext cx="642937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  <a:defRPr/>
            </a:pPr>
            <a:fld id="{EBEF6964-0C2F-472B-B1C7-4C727F824636}" type="slidenum">
              <a:rPr lang="ru-RU" sz="1600" b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+mn-cs"/>
              </a:rPr>
              <a:pPr algn="r">
                <a:spcBef>
                  <a:spcPct val="50000"/>
                </a:spcBef>
                <a:defRPr/>
              </a:pPr>
              <a:t>16</a:t>
            </a:fld>
            <a:endParaRPr lang="ru-RU" sz="1600" b="1" dirty="0"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cs typeface="+mn-cs"/>
            </a:endParaRPr>
          </a:p>
        </p:txBody>
      </p:sp>
      <p:sp>
        <p:nvSpPr>
          <p:cNvPr id="8" name="Подзаголовок 2"/>
          <p:cNvSpPr>
            <a:spLocks/>
          </p:cNvSpPr>
          <p:nvPr/>
        </p:nvSpPr>
        <p:spPr bwMode="auto">
          <a:xfrm>
            <a:off x="71438" y="6429375"/>
            <a:ext cx="2071687" cy="368300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20000"/>
                  <a:lumOff val="80000"/>
                </a:schemeClr>
              </a:gs>
              <a:gs pos="25000">
                <a:schemeClr val="bg2">
                  <a:tint val="83000"/>
                  <a:satMod val="320000"/>
                </a:schemeClr>
              </a:gs>
              <a:gs pos="100000">
                <a:schemeClr val="bg2">
                  <a:shade val="15000"/>
                  <a:satMod val="320000"/>
                </a:schemeClr>
              </a:gs>
            </a:gsLst>
            <a:lin ang="2700000" scaled="1"/>
            <a:tileRect/>
          </a:gra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©</a:t>
            </a:r>
            <a:r>
              <a:rPr lang="ru-RU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РЦСМЭ, 2019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5288" y="1125538"/>
            <a:ext cx="3922712" cy="5227637"/>
          </a:xfrm>
          <a:prstGeom prst="rect">
            <a:avLst/>
          </a:prstGeom>
          <a:ln w="28575">
            <a:solidFill>
              <a:srgbClr val="0F752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87900" y="1122363"/>
            <a:ext cx="3922713" cy="5230812"/>
          </a:xfrm>
          <a:prstGeom prst="rect">
            <a:avLst/>
          </a:prstGeom>
          <a:ln w="28575">
            <a:solidFill>
              <a:srgbClr val="0F752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Прямая соединительная линия 1"/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/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298" name="Заголовок 1"/>
          <p:cNvSpPr>
            <a:spLocks/>
          </p:cNvSpPr>
          <p:nvPr/>
        </p:nvSpPr>
        <p:spPr bwMode="auto">
          <a:xfrm>
            <a:off x="-12700" y="0"/>
            <a:ext cx="9144000" cy="928688"/>
          </a:xfrm>
          <a:prstGeom prst="rect">
            <a:avLst/>
          </a:prstGeom>
          <a:gradFill>
            <a:gsLst>
              <a:gs pos="0">
                <a:schemeClr val="bg2">
                  <a:lumMod val="20000"/>
                  <a:lumOff val="80000"/>
                </a:schemeClr>
              </a:gs>
              <a:gs pos="25000">
                <a:schemeClr val="bg2">
                  <a:tint val="83000"/>
                  <a:satMod val="320000"/>
                </a:schemeClr>
              </a:gs>
              <a:gs pos="100000">
                <a:schemeClr val="bg2">
                  <a:shade val="15000"/>
                  <a:satMod val="320000"/>
                </a:schemeClr>
              </a:gs>
            </a:gsLst>
            <a:lin ang="2700000" scaled="1"/>
          </a:gradFill>
          <a:ln w="6350">
            <a:solidFill>
              <a:srgbClr val="969696"/>
            </a:solidFill>
            <a:prstDash val="dashDot"/>
            <a:miter lim="800000"/>
            <a:headEnd/>
            <a:tailEnd/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ru-RU" altLang="ru-RU" sz="2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+mn-cs"/>
              </a:rPr>
              <a:t>Программное обеспечение для анализа </a:t>
            </a:r>
            <a:endParaRPr lang="en-US" altLang="ru-RU" sz="24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  <a:cs typeface="+mn-cs"/>
            </a:endParaRPr>
          </a:p>
          <a:p>
            <a:pPr algn="ctr">
              <a:defRPr/>
            </a:pPr>
            <a:r>
              <a:rPr lang="en-US" altLang="ru-RU" sz="2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+mn-cs"/>
              </a:rPr>
              <a:t>NGS─</a:t>
            </a:r>
            <a:r>
              <a:rPr lang="ru-RU" altLang="ru-RU" sz="2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+mn-cs"/>
              </a:rPr>
              <a:t>данных</a:t>
            </a:r>
            <a:r>
              <a:rPr lang="en-US" altLang="ru-RU" sz="2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+mn-cs"/>
              </a:rPr>
              <a:t> </a:t>
            </a:r>
            <a:r>
              <a:rPr lang="en-US" altLang="ru-RU" sz="24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+mn-cs"/>
              </a:rPr>
              <a:t>ForenSeq</a:t>
            </a:r>
            <a:r>
              <a:rPr lang="en-US" altLang="ru-RU" sz="2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+mn-cs"/>
              </a:rPr>
              <a:t> Universal Analysis Software</a:t>
            </a:r>
            <a:endParaRPr lang="ru-RU" altLang="ru-RU" sz="24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  <a:cs typeface="+mn-cs"/>
            </a:endParaRPr>
          </a:p>
        </p:txBody>
      </p:sp>
      <p:sp>
        <p:nvSpPr>
          <p:cNvPr id="55299" name="Text Box 3"/>
          <p:cNvSpPr txBox="1">
            <a:spLocks noChangeArrowheads="1"/>
          </p:cNvSpPr>
          <p:nvPr/>
        </p:nvSpPr>
        <p:spPr bwMode="auto">
          <a:xfrm>
            <a:off x="8501063" y="6572250"/>
            <a:ext cx="642937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  <a:defRPr/>
            </a:pPr>
            <a:fld id="{B2110E0A-763C-4A7E-94C2-DC205A72FD25}" type="slidenum">
              <a:rPr lang="ru-RU" sz="1600" b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+mn-cs"/>
              </a:rPr>
              <a:pPr algn="r">
                <a:spcBef>
                  <a:spcPct val="50000"/>
                </a:spcBef>
                <a:defRPr/>
              </a:pPr>
              <a:t>17</a:t>
            </a:fld>
            <a:endParaRPr lang="ru-RU" sz="1600" b="1" dirty="0"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cs typeface="+mn-cs"/>
            </a:endParaRPr>
          </a:p>
        </p:txBody>
      </p:sp>
      <p:sp>
        <p:nvSpPr>
          <p:cNvPr id="9" name="Подзаголовок 2"/>
          <p:cNvSpPr>
            <a:spLocks/>
          </p:cNvSpPr>
          <p:nvPr/>
        </p:nvSpPr>
        <p:spPr bwMode="auto">
          <a:xfrm>
            <a:off x="71438" y="6429375"/>
            <a:ext cx="2071687" cy="368300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20000"/>
                  <a:lumOff val="80000"/>
                </a:schemeClr>
              </a:gs>
              <a:gs pos="25000">
                <a:schemeClr val="bg2">
                  <a:tint val="83000"/>
                  <a:satMod val="320000"/>
                </a:schemeClr>
              </a:gs>
              <a:gs pos="100000">
                <a:schemeClr val="bg2">
                  <a:shade val="15000"/>
                  <a:satMod val="320000"/>
                </a:schemeClr>
              </a:gs>
            </a:gsLst>
            <a:lin ang="2700000" scaled="1"/>
            <a:tileRect/>
          </a:gra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©</a:t>
            </a:r>
            <a:r>
              <a:rPr lang="ru-RU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РЦСМЭ, 2019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65350" y="1125538"/>
            <a:ext cx="6799263" cy="5191125"/>
          </a:xfrm>
          <a:prstGeom prst="rect">
            <a:avLst/>
          </a:prstGeom>
          <a:ln w="28575">
            <a:solidFill>
              <a:srgbClr val="0F752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Пятиугольник 9"/>
          <p:cNvSpPr/>
          <p:nvPr/>
        </p:nvSpPr>
        <p:spPr>
          <a:xfrm rot="1192395">
            <a:off x="166688" y="1566863"/>
            <a:ext cx="2317750" cy="1290637"/>
          </a:xfrm>
          <a:prstGeom prst="homePlat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black"/>
              </a:solid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>
                <a:solidFill>
                  <a:prstClr val="black"/>
                </a:solidFill>
                <a:latin typeface="Arial Black" panose="020B0A04020102020204" pitchFamily="34" charset="0"/>
              </a:rPr>
              <a:t>Оценка фенотипических и биогеографических маркеров</a:t>
            </a:r>
            <a:endParaRPr lang="en-US" sz="1200" b="1" dirty="0">
              <a:solidFill>
                <a:prstClr val="black"/>
              </a:solidFill>
              <a:latin typeface="Arial Black" panose="020B0A04020102020204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4925" y="4006850"/>
            <a:ext cx="2116138" cy="5238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1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+mn-cs"/>
              </a:rPr>
              <a:t>Прогнозирование</a:t>
            </a:r>
          </a:p>
          <a:p>
            <a:pPr>
              <a:defRPr/>
            </a:pPr>
            <a:r>
              <a:rPr lang="ru-RU" sz="1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+mn-cs"/>
              </a:rPr>
              <a:t>цвета глаз и волос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Заголовок 1"/>
          <p:cNvSpPr>
            <a:spLocks/>
          </p:cNvSpPr>
          <p:nvPr/>
        </p:nvSpPr>
        <p:spPr bwMode="auto">
          <a:xfrm>
            <a:off x="-12700" y="0"/>
            <a:ext cx="9144000" cy="1196975"/>
          </a:xfrm>
          <a:prstGeom prst="rect">
            <a:avLst/>
          </a:prstGeom>
          <a:gradFill>
            <a:gsLst>
              <a:gs pos="0">
                <a:schemeClr val="bg2">
                  <a:lumMod val="20000"/>
                  <a:lumOff val="80000"/>
                </a:schemeClr>
              </a:gs>
              <a:gs pos="25000">
                <a:schemeClr val="bg2">
                  <a:tint val="83000"/>
                  <a:satMod val="320000"/>
                </a:schemeClr>
              </a:gs>
              <a:gs pos="100000">
                <a:schemeClr val="bg2">
                  <a:shade val="15000"/>
                  <a:satMod val="320000"/>
                </a:schemeClr>
              </a:gs>
            </a:gsLst>
            <a:lin ang="2700000" scaled="1"/>
          </a:gradFill>
          <a:ln w="6350">
            <a:solidFill>
              <a:srgbClr val="969696"/>
            </a:solidFill>
            <a:prstDash val="dashDot"/>
            <a:miter lim="800000"/>
            <a:headEnd/>
            <a:tailEnd/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</p:spPr>
        <p:txBody>
          <a:bodyPr anchor="ctr"/>
          <a:lstStyle/>
          <a:p>
            <a:pPr algn="ctr">
              <a:lnSpc>
                <a:spcPts val="3000"/>
              </a:lnSpc>
              <a:defRPr/>
            </a:pPr>
            <a:r>
              <a:rPr lang="ru-RU" sz="20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РАДИОТОКСИКОЛОГИЧЕСКОЕ ИССЛЕДОВАНИЕ</a:t>
            </a:r>
          </a:p>
        </p:txBody>
      </p:sp>
      <p:sp>
        <p:nvSpPr>
          <p:cNvPr id="55299" name="Text Box 3"/>
          <p:cNvSpPr txBox="1">
            <a:spLocks noChangeArrowheads="1"/>
          </p:cNvSpPr>
          <p:nvPr/>
        </p:nvSpPr>
        <p:spPr bwMode="auto">
          <a:xfrm>
            <a:off x="8501063" y="6572250"/>
            <a:ext cx="642937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  <a:defRPr/>
            </a:pPr>
            <a:fld id="{6198AB36-76EC-41BE-A29E-F22085CDCE8F}" type="slidenum">
              <a:rPr lang="ru-RU" sz="1600" b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+mn-cs"/>
              </a:rPr>
              <a:pPr algn="r">
                <a:spcBef>
                  <a:spcPct val="50000"/>
                </a:spcBef>
                <a:defRPr/>
              </a:pPr>
              <a:t>18</a:t>
            </a:fld>
            <a:endParaRPr lang="ru-RU" sz="1600" b="1" dirty="0"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cs typeface="+mn-cs"/>
            </a:endParaRPr>
          </a:p>
        </p:txBody>
      </p:sp>
      <p:pic>
        <p:nvPicPr>
          <p:cNvPr id="11268" name="Рисунок 7" descr="Распад урана_англ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5563" y="1196975"/>
            <a:ext cx="4302125" cy="30146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11269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57688" y="2868613"/>
            <a:ext cx="3078162" cy="360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e 20"/>
          <p:cNvGrpSpPr>
            <a:grpSpLocks/>
          </p:cNvGrpSpPr>
          <p:nvPr/>
        </p:nvGrpSpPr>
        <p:grpSpPr bwMode="auto">
          <a:xfrm>
            <a:off x="6311900" y="3016250"/>
            <a:ext cx="2724150" cy="1593850"/>
            <a:chOff x="2804491" y="665557"/>
            <a:chExt cx="2737319" cy="2350696"/>
          </a:xfrm>
        </p:grpSpPr>
        <p:cxnSp>
          <p:nvCxnSpPr>
            <p:cNvPr id="24" name="Connecteur droit 2"/>
            <p:cNvCxnSpPr/>
            <p:nvPr/>
          </p:nvCxnSpPr>
          <p:spPr>
            <a:xfrm>
              <a:off x="3515939" y="665557"/>
              <a:ext cx="417936" cy="835856"/>
            </a:xfrm>
            <a:prstGeom prst="line">
              <a:avLst/>
            </a:prstGeom>
            <a:ln w="38100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Connecteur droit 3"/>
            <p:cNvCxnSpPr/>
            <p:nvPr/>
          </p:nvCxnSpPr>
          <p:spPr>
            <a:xfrm>
              <a:off x="3279853" y="665557"/>
              <a:ext cx="496100" cy="1013797"/>
            </a:xfrm>
            <a:prstGeom prst="line">
              <a:avLst/>
            </a:prstGeom>
            <a:ln w="38100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Connecteur droit 4"/>
            <p:cNvCxnSpPr/>
            <p:nvPr/>
          </p:nvCxnSpPr>
          <p:spPr>
            <a:xfrm>
              <a:off x="3040577" y="665557"/>
              <a:ext cx="618928" cy="1236223"/>
            </a:xfrm>
            <a:prstGeom prst="line">
              <a:avLst/>
            </a:prstGeom>
            <a:ln w="38100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Connecteur droit 5"/>
            <p:cNvCxnSpPr/>
            <p:nvPr/>
          </p:nvCxnSpPr>
          <p:spPr>
            <a:xfrm>
              <a:off x="2804491" y="665557"/>
              <a:ext cx="703472" cy="1414164"/>
            </a:xfrm>
            <a:prstGeom prst="line">
              <a:avLst/>
            </a:prstGeom>
            <a:ln w="38100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ZoneTexte 6"/>
            <p:cNvSpPr txBox="1"/>
            <p:nvPr/>
          </p:nvSpPr>
          <p:spPr>
            <a:xfrm>
              <a:off x="4184317" y="1316447"/>
              <a:ext cx="1357493" cy="49870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r">
                <a:defRPr/>
              </a:pPr>
              <a:r>
                <a:rPr lang="en-US" sz="1600" dirty="0">
                  <a:solidFill>
                    <a:srgbClr val="0000FF"/>
                  </a:solidFill>
                  <a:latin typeface="+mj-lt"/>
                  <a:ea typeface="ＭＳ Ｐゴシック" charset="0"/>
                  <a:cs typeface="ＭＳ Ｐゴシック" charset="0"/>
                </a:rPr>
                <a:t>904 mBq/g Ca</a:t>
              </a:r>
            </a:p>
          </p:txBody>
        </p:sp>
        <p:sp>
          <p:nvSpPr>
            <p:cNvPr id="29" name="ZoneTexte 7"/>
            <p:cNvSpPr txBox="1"/>
            <p:nvPr/>
          </p:nvSpPr>
          <p:spPr>
            <a:xfrm>
              <a:off x="4184317" y="1674671"/>
              <a:ext cx="1357493" cy="50104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r">
                <a:defRPr/>
              </a:pPr>
              <a:r>
                <a:rPr lang="en-US" sz="1600" dirty="0">
                  <a:solidFill>
                    <a:srgbClr val="0000FF"/>
                  </a:solidFill>
                  <a:latin typeface="+mj-lt"/>
                  <a:ea typeface="ＭＳ Ｐゴシック" charset="0"/>
                  <a:cs typeface="ＭＳ Ｐゴシック" charset="0"/>
                </a:rPr>
                <a:t>245 mBq/g Ca</a:t>
              </a:r>
            </a:p>
          </p:txBody>
        </p:sp>
        <p:sp>
          <p:nvSpPr>
            <p:cNvPr id="30" name="ZoneTexte 8"/>
            <p:cNvSpPr txBox="1"/>
            <p:nvPr/>
          </p:nvSpPr>
          <p:spPr>
            <a:xfrm>
              <a:off x="4126891" y="2060990"/>
              <a:ext cx="1357493" cy="49870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r">
                <a:defRPr/>
              </a:pPr>
              <a:r>
                <a:rPr lang="en-US" sz="1600" dirty="0">
                  <a:solidFill>
                    <a:srgbClr val="0000FF"/>
                  </a:solidFill>
                  <a:latin typeface="+mj-lt"/>
                  <a:ea typeface="ＭＳ Ｐゴシック" charset="0"/>
                  <a:cs typeface="ＭＳ Ｐゴシック" charset="0"/>
                </a:rPr>
                <a:t>106 mBq/g Ca</a:t>
              </a:r>
            </a:p>
          </p:txBody>
        </p:sp>
        <p:sp>
          <p:nvSpPr>
            <p:cNvPr id="31" name="ZoneTexte 9"/>
            <p:cNvSpPr txBox="1"/>
            <p:nvPr/>
          </p:nvSpPr>
          <p:spPr>
            <a:xfrm>
              <a:off x="3775953" y="2517550"/>
              <a:ext cx="1635053" cy="498703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r">
                <a:defRPr/>
              </a:pPr>
              <a:r>
                <a:rPr lang="en-US" sz="1600" dirty="0">
                  <a:solidFill>
                    <a:srgbClr val="0000FF"/>
                  </a:solidFill>
                  <a:latin typeface="+mj-lt"/>
                  <a:ea typeface="ＭＳ Ｐゴシック" charset="0"/>
                  <a:cs typeface="ＭＳ Ｐゴシック" charset="0"/>
                </a:rPr>
                <a:t>48 / 57 mBq/g Ca</a:t>
              </a:r>
            </a:p>
          </p:txBody>
        </p:sp>
        <p:cxnSp>
          <p:nvCxnSpPr>
            <p:cNvPr id="32" name="Connecteur droit 12"/>
            <p:cNvCxnSpPr/>
            <p:nvPr/>
          </p:nvCxnSpPr>
          <p:spPr>
            <a:xfrm flipH="1" flipV="1">
              <a:off x="3956207" y="1531849"/>
              <a:ext cx="191421" cy="142822"/>
            </a:xfrm>
            <a:prstGeom prst="line">
              <a:avLst/>
            </a:prstGeom>
            <a:ln w="28575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Connecteur droit 15"/>
            <p:cNvCxnSpPr/>
            <p:nvPr/>
          </p:nvCxnSpPr>
          <p:spPr>
            <a:xfrm flipH="1" flipV="1">
              <a:off x="3807856" y="1709790"/>
              <a:ext cx="355723" cy="304373"/>
            </a:xfrm>
            <a:prstGeom prst="line">
              <a:avLst/>
            </a:prstGeom>
            <a:ln w="28575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Connecteur droit 18"/>
            <p:cNvCxnSpPr/>
            <p:nvPr/>
          </p:nvCxnSpPr>
          <p:spPr>
            <a:xfrm flipH="1" flipV="1">
              <a:off x="3649933" y="1847930"/>
              <a:ext cx="464196" cy="423780"/>
            </a:xfrm>
            <a:prstGeom prst="line">
              <a:avLst/>
            </a:prstGeom>
            <a:ln w="28575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Connecteur droit 21"/>
            <p:cNvCxnSpPr/>
            <p:nvPr/>
          </p:nvCxnSpPr>
          <p:spPr>
            <a:xfrm flipH="1" flipV="1">
              <a:off x="3546248" y="2154643"/>
              <a:ext cx="215348" cy="517435"/>
            </a:xfrm>
            <a:prstGeom prst="line">
              <a:avLst/>
            </a:prstGeom>
            <a:ln w="28575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7" name="TextBox 36"/>
          <p:cNvSpPr txBox="1"/>
          <p:nvPr/>
        </p:nvSpPr>
        <p:spPr>
          <a:xfrm>
            <a:off x="342900" y="5437188"/>
            <a:ext cx="3600450" cy="1016000"/>
          </a:xfrm>
          <a:prstGeom prst="rect">
            <a:avLst/>
          </a:prstGeom>
          <a:solidFill>
            <a:schemeClr val="accent1">
              <a:alpha val="35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ru-RU" sz="20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Результаты исследования останков Я. Арафата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507163" y="2349500"/>
            <a:ext cx="1657350" cy="3683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Полоний</a:t>
            </a: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-210</a:t>
            </a:r>
            <a:endParaRPr lang="ru-RU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Заголовок 1"/>
          <p:cNvSpPr>
            <a:spLocks/>
          </p:cNvSpPr>
          <p:nvPr/>
        </p:nvSpPr>
        <p:spPr bwMode="auto">
          <a:xfrm>
            <a:off x="-12700" y="0"/>
            <a:ext cx="9144000" cy="1571625"/>
          </a:xfrm>
          <a:prstGeom prst="rect">
            <a:avLst/>
          </a:prstGeom>
          <a:gradFill>
            <a:gsLst>
              <a:gs pos="0">
                <a:schemeClr val="bg2">
                  <a:lumMod val="20000"/>
                  <a:lumOff val="80000"/>
                </a:schemeClr>
              </a:gs>
              <a:gs pos="25000">
                <a:schemeClr val="bg2">
                  <a:tint val="83000"/>
                  <a:satMod val="320000"/>
                </a:schemeClr>
              </a:gs>
              <a:gs pos="100000">
                <a:schemeClr val="bg2">
                  <a:shade val="15000"/>
                  <a:satMod val="320000"/>
                </a:schemeClr>
              </a:gs>
            </a:gsLst>
            <a:lin ang="2700000" scaled="1"/>
          </a:gradFill>
          <a:ln w="6350">
            <a:solidFill>
              <a:srgbClr val="969696"/>
            </a:solidFill>
            <a:prstDash val="dashDot"/>
            <a:miter lim="800000"/>
            <a:headEnd/>
            <a:tailEnd/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</p:spPr>
        <p:txBody>
          <a:bodyPr anchor="ctr"/>
          <a:lstStyle/>
          <a:p>
            <a:pPr algn="ctr">
              <a:lnSpc>
                <a:spcPts val="3000"/>
              </a:lnSpc>
              <a:defRPr/>
            </a:pPr>
            <a:r>
              <a:rPr lang="ru-RU" sz="24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Экспертиза останков Великого князя </a:t>
            </a:r>
          </a:p>
          <a:p>
            <a:pPr algn="ctr">
              <a:lnSpc>
                <a:spcPts val="3000"/>
              </a:lnSpc>
              <a:defRPr/>
            </a:pPr>
            <a:r>
              <a:rPr lang="ru-RU" sz="24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Георгия Александровича Романова (1994) </a:t>
            </a:r>
          </a:p>
        </p:txBody>
      </p:sp>
      <p:sp>
        <p:nvSpPr>
          <p:cNvPr id="55299" name="Text Box 3"/>
          <p:cNvSpPr txBox="1">
            <a:spLocks noChangeArrowheads="1"/>
          </p:cNvSpPr>
          <p:nvPr/>
        </p:nvSpPr>
        <p:spPr bwMode="auto">
          <a:xfrm>
            <a:off x="8501063" y="6572250"/>
            <a:ext cx="642937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  <a:defRPr/>
            </a:pPr>
            <a:fld id="{AD2303B0-29CE-4A88-AB31-43DE2794AEDE}" type="slidenum">
              <a:rPr lang="ru-RU" sz="1600" b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+mn-cs"/>
              </a:rPr>
              <a:pPr algn="r">
                <a:spcBef>
                  <a:spcPct val="50000"/>
                </a:spcBef>
                <a:defRPr/>
              </a:pPr>
              <a:t>19</a:t>
            </a:fld>
            <a:endParaRPr lang="ru-RU" sz="1600" b="1" dirty="0"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cs typeface="+mn-cs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5288" y="1773238"/>
            <a:ext cx="3894137" cy="4391025"/>
          </a:xfrm>
          <a:prstGeom prst="rect">
            <a:avLst/>
          </a:prstGeom>
          <a:ln w="28575">
            <a:solidFill>
              <a:srgbClr val="0F752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64075" y="1773238"/>
            <a:ext cx="4300538" cy="4391025"/>
          </a:xfrm>
          <a:prstGeom prst="rect">
            <a:avLst/>
          </a:prstGeom>
          <a:ln w="28575">
            <a:solidFill>
              <a:srgbClr val="0F752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611560" y="6164263"/>
            <a:ext cx="8208911" cy="707886"/>
          </a:xfrm>
          <a:prstGeom prst="rect">
            <a:avLst/>
          </a:prstGeom>
          <a:solidFill>
            <a:schemeClr val="bg1">
              <a:alpha val="35000"/>
            </a:schemeClr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b="1" dirty="0">
                <a:solidFill>
                  <a:schemeClr val="accent5">
                    <a:lumMod val="75000"/>
                  </a:schemeClr>
                </a:solidFill>
                <a:latin typeface="Arial Black" pitchFamily="34" charset="0"/>
                <a:cs typeface="+mn-cs"/>
              </a:rPr>
              <a:t>Великий князь Г.А. Романов, эксгумация в Санкт-Петербурге (1994)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49456" y="15949"/>
            <a:ext cx="8640960" cy="1143000"/>
          </a:xfrm>
        </p:spPr>
        <p:txBody>
          <a:bodyPr>
            <a:noAutofit/>
          </a:bodyPr>
          <a:lstStyle/>
          <a:p>
            <a:pPr algn="ctr"/>
            <a:r>
              <a:rPr lang="ru-RU" sz="2600" b="1" dirty="0" smtClean="0">
                <a:ln w="1905"/>
                <a:gradFill flip="none" rotWithShape="1">
                  <a:gsLst>
                    <a:gs pos="0">
                      <a:srgbClr val="990033">
                        <a:shade val="30000"/>
                        <a:satMod val="115000"/>
                      </a:srgbClr>
                    </a:gs>
                    <a:gs pos="50000">
                      <a:srgbClr val="990033">
                        <a:shade val="67500"/>
                        <a:satMod val="115000"/>
                      </a:srgbClr>
                    </a:gs>
                    <a:gs pos="100000">
                      <a:srgbClr val="990033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Программы высшего профессионального образования реализуемые кафедрами АОЦФТМ </a:t>
            </a:r>
            <a:endParaRPr lang="ru-RU" sz="2600" b="1" dirty="0">
              <a:ln w="1905"/>
              <a:gradFill flip="none" rotWithShape="1">
                <a:gsLst>
                  <a:gs pos="0">
                    <a:srgbClr val="990033">
                      <a:shade val="30000"/>
                      <a:satMod val="115000"/>
                    </a:srgbClr>
                  </a:gs>
                  <a:gs pos="50000">
                    <a:srgbClr val="990033">
                      <a:shade val="67500"/>
                      <a:satMod val="115000"/>
                    </a:srgbClr>
                  </a:gs>
                  <a:gs pos="100000">
                    <a:srgbClr val="990033">
                      <a:shade val="100000"/>
                      <a:satMod val="115000"/>
                    </a:srgbClr>
                  </a:gs>
                </a:gsLst>
                <a:lin ang="16200000" scaled="1"/>
                <a:tileRect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251520" y="1112891"/>
            <a:ext cx="4243724" cy="2028077"/>
          </a:xfrm>
        </p:spPr>
        <p:txBody>
          <a:bodyPr>
            <a:normAutofit fontScale="70000" lnSpcReduction="20000"/>
          </a:bodyPr>
          <a:lstStyle/>
          <a:p>
            <a:pPr marL="109728" indent="0" algn="ctr">
              <a:buNone/>
            </a:pPr>
            <a:r>
              <a:rPr lang="ru-RU" sz="2000" b="1" dirty="0" smtClean="0"/>
              <a:t>ОРДИНАТУРА</a:t>
            </a:r>
          </a:p>
          <a:p>
            <a:r>
              <a:rPr lang="ru-RU" sz="2000" dirty="0" smtClean="0"/>
              <a:t>Авиационная и космическая медицина</a:t>
            </a:r>
          </a:p>
          <a:p>
            <a:r>
              <a:rPr lang="ru-RU" sz="2000" dirty="0" smtClean="0"/>
              <a:t>Генетика</a:t>
            </a:r>
          </a:p>
          <a:p>
            <a:r>
              <a:rPr lang="ru-RU" sz="2000" dirty="0" smtClean="0"/>
              <a:t>Клиническая лабораторная диагностика</a:t>
            </a:r>
          </a:p>
          <a:p>
            <a:r>
              <a:rPr lang="ru-RU" sz="2000" dirty="0" smtClean="0"/>
              <a:t>Патологическая анатомия</a:t>
            </a:r>
          </a:p>
          <a:p>
            <a:r>
              <a:rPr lang="ru-RU" sz="2000" dirty="0" smtClean="0"/>
              <a:t>Судебно-медицинская экспертиза</a:t>
            </a:r>
          </a:p>
          <a:p>
            <a:r>
              <a:rPr lang="ru-RU" sz="2000" dirty="0" smtClean="0"/>
              <a:t>Ультразвуковая диагностика</a:t>
            </a:r>
          </a:p>
          <a:p>
            <a:r>
              <a:rPr lang="ru-RU" sz="2000" dirty="0" smtClean="0"/>
              <a:t>Функциональная диагностика</a:t>
            </a:r>
          </a:p>
          <a:p>
            <a:endParaRPr lang="ru-RU" dirty="0" smtClean="0"/>
          </a:p>
        </p:txBody>
      </p:sp>
      <p:sp>
        <p:nvSpPr>
          <p:cNvPr id="7" name="Объект 6"/>
          <p:cNvSpPr>
            <a:spLocks noGrp="1"/>
          </p:cNvSpPr>
          <p:nvPr>
            <p:ph sz="quarter" idx="4"/>
          </p:nvPr>
        </p:nvSpPr>
        <p:spPr>
          <a:xfrm>
            <a:off x="4572000" y="1124744"/>
            <a:ext cx="4245391" cy="2244101"/>
          </a:xfrm>
        </p:spPr>
        <p:txBody>
          <a:bodyPr>
            <a:normAutofit fontScale="85000" lnSpcReduction="20000"/>
          </a:bodyPr>
          <a:lstStyle/>
          <a:p>
            <a:pPr marL="109728" indent="0" algn="ctr">
              <a:buNone/>
            </a:pPr>
            <a:r>
              <a:rPr lang="ru-RU" sz="1600" b="1" dirty="0" smtClean="0"/>
              <a:t>АСПИРАНТУРА</a:t>
            </a:r>
            <a:endParaRPr lang="ru-RU" sz="1600" dirty="0" smtClean="0"/>
          </a:p>
          <a:p>
            <a:r>
              <a:rPr lang="ru-RU" sz="1800" dirty="0" smtClean="0"/>
              <a:t>Авиационная, космическая и морская медицина</a:t>
            </a:r>
          </a:p>
          <a:p>
            <a:r>
              <a:rPr lang="ru-RU" sz="1700" dirty="0" smtClean="0"/>
              <a:t>Генетика</a:t>
            </a:r>
          </a:p>
          <a:p>
            <a:r>
              <a:rPr lang="ru-RU" sz="1700" dirty="0" smtClean="0"/>
              <a:t>Клиническая лабораторная диагностика</a:t>
            </a:r>
          </a:p>
          <a:p>
            <a:r>
              <a:rPr lang="ru-RU" sz="1700" dirty="0" smtClean="0"/>
              <a:t>Лучевая диагностика, лучевая терапия</a:t>
            </a:r>
          </a:p>
          <a:p>
            <a:r>
              <a:rPr lang="ru-RU" sz="1700" dirty="0" smtClean="0"/>
              <a:t>Патологическая анатомия</a:t>
            </a:r>
          </a:p>
          <a:p>
            <a:r>
              <a:rPr lang="ru-RU" sz="1700" dirty="0" smtClean="0"/>
              <a:t>Патологическая физиология</a:t>
            </a:r>
          </a:p>
          <a:p>
            <a:r>
              <a:rPr lang="ru-RU" sz="1700" dirty="0" smtClean="0"/>
              <a:t>Судебная медицина</a:t>
            </a:r>
          </a:p>
          <a:p>
            <a:endParaRPr lang="ru-RU" sz="1700" dirty="0" smtClean="0"/>
          </a:p>
          <a:p>
            <a:endParaRPr lang="ru-RU" sz="1700" dirty="0" smtClean="0"/>
          </a:p>
          <a:p>
            <a:endParaRPr lang="ru-RU" sz="1700" dirty="0" smtClean="0"/>
          </a:p>
          <a:p>
            <a:endParaRPr lang="ru-RU" sz="1700" dirty="0" smtClean="0"/>
          </a:p>
          <a:p>
            <a:endParaRPr lang="ru-RU" sz="1700" dirty="0" smtClean="0"/>
          </a:p>
        </p:txBody>
      </p:sp>
      <p:sp>
        <p:nvSpPr>
          <p:cNvPr id="8" name="Текст 3"/>
          <p:cNvSpPr txBox="1">
            <a:spLocks/>
          </p:cNvSpPr>
          <p:nvPr/>
        </p:nvSpPr>
        <p:spPr>
          <a:xfrm>
            <a:off x="179512" y="3501008"/>
            <a:ext cx="8784976" cy="3024336"/>
          </a:xfrm>
          <a:prstGeom prst="rect">
            <a:avLst/>
          </a:prstGeom>
          <a:noFill/>
          <a:ln w="3175">
            <a:solidFill>
              <a:schemeClr val="accent1"/>
            </a:solidFill>
            <a:miter lim="800000"/>
          </a:ln>
        </p:spPr>
        <p:txBody>
          <a:bodyPr vert="horz" lIns="182880" anchor="ctr">
            <a:noAutofit/>
          </a:bodyPr>
          <a:lstStyle>
            <a:lvl1pPr marL="0" indent="0" algn="l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None/>
              <a:defRPr kumimoji="0" sz="24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21792" indent="-228600" algn="l" rtl="0" eaLnBrk="1" latinLnBrk="0" hangingPunct="1">
              <a:spcBef>
                <a:spcPts val="324"/>
              </a:spcBef>
              <a:buClr>
                <a:schemeClr val="accent1"/>
              </a:buClr>
              <a:buFont typeface="Verdana"/>
              <a:buNone/>
              <a:defRPr kumimoji="0"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9536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SzPct val="100000"/>
              <a:buFont typeface="Wingdings 2"/>
              <a:buNone/>
              <a:defRPr kumimoji="0"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None/>
              <a:defRPr kumimoji="0"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None/>
              <a:defRPr kumimoji="0"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algn="ctr">
              <a:lnSpc>
                <a:spcPct val="120000"/>
              </a:lnSpc>
              <a:spcBef>
                <a:spcPts val="0"/>
              </a:spcBef>
            </a:pPr>
            <a:r>
              <a:rPr lang="ru-RU" sz="1600" dirty="0" smtClean="0">
                <a:solidFill>
                  <a:schemeClr val="tx1"/>
                </a:solidFill>
              </a:rPr>
              <a:t>В состав всех программ высшего образования Академии включены рабочая программа «Патология» (для ординаторов), рабочая программа </a:t>
            </a:r>
            <a:r>
              <a:rPr lang="ru-RU" sz="1600" dirty="0">
                <a:solidFill>
                  <a:schemeClr val="tx1"/>
                </a:solidFill>
              </a:rPr>
              <a:t>«Фундаментальные основы современной медицины</a:t>
            </a:r>
            <a:r>
              <a:rPr lang="ru-RU" sz="1600" dirty="0" smtClean="0">
                <a:solidFill>
                  <a:schemeClr val="tx1"/>
                </a:solidFill>
              </a:rPr>
              <a:t>» (для аспирантов)</a:t>
            </a:r>
          </a:p>
          <a:p>
            <a:pPr algn="ctr">
              <a:lnSpc>
                <a:spcPct val="120000"/>
              </a:lnSpc>
              <a:spcBef>
                <a:spcPts val="0"/>
              </a:spcBef>
            </a:pPr>
            <a:r>
              <a:rPr lang="ru-RU" sz="1600" dirty="0" smtClean="0">
                <a:solidFill>
                  <a:schemeClr val="tx1"/>
                </a:solidFill>
              </a:rPr>
              <a:t> с разделом  </a:t>
            </a:r>
            <a:r>
              <a:rPr lang="ru-RU" sz="1600" dirty="0">
                <a:solidFill>
                  <a:schemeClr val="tx1"/>
                </a:solidFill>
              </a:rPr>
              <a:t>«Биомедицинские технологии </a:t>
            </a:r>
            <a:r>
              <a:rPr lang="en-US" sz="1600" dirty="0">
                <a:solidFill>
                  <a:schemeClr val="tx1"/>
                </a:solidFill>
              </a:rPr>
              <a:t>XXI </a:t>
            </a:r>
            <a:r>
              <a:rPr lang="ru-RU" sz="1600" dirty="0">
                <a:solidFill>
                  <a:schemeClr val="tx1"/>
                </a:solidFill>
              </a:rPr>
              <a:t>века</a:t>
            </a:r>
            <a:r>
              <a:rPr lang="ru-RU" sz="1600" dirty="0" smtClean="0">
                <a:solidFill>
                  <a:schemeClr val="tx1"/>
                </a:solidFill>
              </a:rPr>
              <a:t>». </a:t>
            </a:r>
          </a:p>
          <a:p>
            <a:pPr algn="ctr">
              <a:lnSpc>
                <a:spcPct val="120000"/>
              </a:lnSpc>
              <a:spcBef>
                <a:spcPts val="0"/>
              </a:spcBef>
            </a:pPr>
            <a:r>
              <a:rPr lang="ru-RU" sz="1600" dirty="0" smtClean="0">
                <a:solidFill>
                  <a:schemeClr val="tx1"/>
                </a:solidFill>
              </a:rPr>
              <a:t>Программы подготовлены и реализуются кафедрами:</a:t>
            </a:r>
          </a:p>
          <a:p>
            <a:pPr algn="ctr"/>
            <a:r>
              <a:rPr lang="ru-RU" sz="1600" b="1" i="1" dirty="0" smtClean="0">
                <a:solidFill>
                  <a:schemeClr val="tx1"/>
                </a:solidFill>
              </a:rPr>
              <a:t>медицинской генетики</a:t>
            </a:r>
          </a:p>
          <a:p>
            <a:pPr algn="ctr"/>
            <a:r>
              <a:rPr lang="ru-RU" sz="1600" b="1" i="1" dirty="0" smtClean="0">
                <a:solidFill>
                  <a:schemeClr val="tx1"/>
                </a:solidFill>
              </a:rPr>
              <a:t>биохимии</a:t>
            </a:r>
          </a:p>
          <a:p>
            <a:pPr algn="ctr"/>
            <a:r>
              <a:rPr lang="ru-RU" sz="1600" b="1" i="1" dirty="0" smtClean="0">
                <a:solidFill>
                  <a:schemeClr val="tx1"/>
                </a:solidFill>
              </a:rPr>
              <a:t>иммунологии</a:t>
            </a:r>
            <a:endParaRPr lang="ru-RU" sz="1600" b="1" i="1" dirty="0">
              <a:solidFill>
                <a:schemeClr val="tx1"/>
              </a:solidFill>
            </a:endParaRPr>
          </a:p>
          <a:p>
            <a:pPr algn="ctr"/>
            <a:r>
              <a:rPr lang="ru-RU" sz="1600" b="1" i="1" dirty="0" smtClean="0">
                <a:solidFill>
                  <a:schemeClr val="tx1"/>
                </a:solidFill>
              </a:rPr>
              <a:t>патологической </a:t>
            </a:r>
            <a:r>
              <a:rPr lang="ru-RU" sz="1600" b="1" i="1" dirty="0">
                <a:solidFill>
                  <a:schemeClr val="tx1"/>
                </a:solidFill>
              </a:rPr>
              <a:t>анатомии </a:t>
            </a:r>
            <a:endParaRPr lang="ru-RU" sz="1600" b="1" i="1" dirty="0" smtClean="0">
              <a:solidFill>
                <a:schemeClr val="tx1"/>
              </a:solidFill>
            </a:endParaRPr>
          </a:p>
          <a:p>
            <a:pPr algn="ctr"/>
            <a:r>
              <a:rPr lang="ru-RU" sz="1600" b="1" i="1" dirty="0" smtClean="0">
                <a:solidFill>
                  <a:schemeClr val="tx1"/>
                </a:solidFill>
              </a:rPr>
              <a:t>общей патологии и патофизиологии</a:t>
            </a:r>
          </a:p>
        </p:txBody>
      </p:sp>
    </p:spTree>
    <p:extLst>
      <p:ext uri="{BB962C8B-B14F-4D97-AF65-F5344CB8AC3E}">
        <p14:creationId xmlns="" xmlns:p14="http://schemas.microsoft.com/office/powerpoint/2010/main" val="677435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Заголовок 1"/>
          <p:cNvSpPr>
            <a:spLocks/>
          </p:cNvSpPr>
          <p:nvPr/>
        </p:nvSpPr>
        <p:spPr bwMode="auto">
          <a:xfrm>
            <a:off x="-12700" y="-14288"/>
            <a:ext cx="9144000" cy="1571626"/>
          </a:xfrm>
          <a:prstGeom prst="rect">
            <a:avLst/>
          </a:prstGeom>
          <a:gradFill>
            <a:gsLst>
              <a:gs pos="0">
                <a:schemeClr val="bg2">
                  <a:lumMod val="20000"/>
                  <a:lumOff val="80000"/>
                </a:schemeClr>
              </a:gs>
              <a:gs pos="25000">
                <a:schemeClr val="bg2">
                  <a:tint val="83000"/>
                  <a:satMod val="320000"/>
                </a:schemeClr>
              </a:gs>
              <a:gs pos="100000">
                <a:schemeClr val="bg2">
                  <a:shade val="15000"/>
                  <a:satMod val="320000"/>
                </a:schemeClr>
              </a:gs>
            </a:gsLst>
            <a:lin ang="2700000" scaled="1"/>
          </a:gradFill>
          <a:ln w="6350">
            <a:solidFill>
              <a:srgbClr val="969696"/>
            </a:solidFill>
            <a:prstDash val="dashDot"/>
            <a:miter lim="800000"/>
            <a:headEnd/>
            <a:tailEnd/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</p:spPr>
        <p:txBody>
          <a:bodyPr anchor="ctr"/>
          <a:lstStyle/>
          <a:p>
            <a:pPr algn="ctr">
              <a:lnSpc>
                <a:spcPts val="3000"/>
              </a:lnSpc>
              <a:defRPr/>
            </a:pPr>
            <a:r>
              <a:rPr lang="ru-RU" sz="20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РЕНТГЕНОВСКАЯ КОМПЬЮТЕРНАЯ ТОМОГРАФИЯ</a:t>
            </a:r>
          </a:p>
          <a:p>
            <a:pPr algn="ctr">
              <a:lnSpc>
                <a:spcPts val="3000"/>
              </a:lnSpc>
              <a:defRPr/>
            </a:pPr>
            <a:r>
              <a:rPr lang="ru-RU" sz="20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Ковалев А.В. И др. (2004)</a:t>
            </a:r>
          </a:p>
          <a:p>
            <a:pPr algn="ctr">
              <a:lnSpc>
                <a:spcPts val="3000"/>
              </a:lnSpc>
              <a:defRPr/>
            </a:pPr>
            <a:r>
              <a:rPr lang="ru-RU" sz="20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Игуменья </a:t>
            </a:r>
            <a:r>
              <a:rPr lang="ru-RU" sz="2000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Феофания</a:t>
            </a:r>
            <a:r>
              <a:rPr lang="ru-RU" sz="20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, настоятельница Новодевичьего монастыря в Санкт-Петербурге</a:t>
            </a:r>
          </a:p>
        </p:txBody>
      </p:sp>
      <p:sp>
        <p:nvSpPr>
          <p:cNvPr id="55299" name="Text Box 3"/>
          <p:cNvSpPr txBox="1">
            <a:spLocks noChangeArrowheads="1"/>
          </p:cNvSpPr>
          <p:nvPr/>
        </p:nvSpPr>
        <p:spPr bwMode="auto">
          <a:xfrm>
            <a:off x="8501063" y="6572250"/>
            <a:ext cx="642937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  <a:defRPr/>
            </a:pPr>
            <a:fld id="{53DCB131-5EB2-4BF4-8785-B2E7DA78375D}" type="slidenum">
              <a:rPr lang="ru-RU" sz="1600" b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+mn-cs"/>
              </a:rPr>
              <a:pPr algn="r">
                <a:spcBef>
                  <a:spcPct val="50000"/>
                </a:spcBef>
                <a:defRPr/>
              </a:pPr>
              <a:t>20</a:t>
            </a:fld>
            <a:endParaRPr lang="ru-RU" sz="1600" b="1" dirty="0"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cs typeface="+mn-cs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7950" y="2193925"/>
            <a:ext cx="2257425" cy="3898900"/>
          </a:xfrm>
          <a:prstGeom prst="rect">
            <a:avLst/>
          </a:prstGeom>
          <a:ln w="28575">
            <a:solidFill>
              <a:srgbClr val="0F752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484438" y="2193925"/>
            <a:ext cx="2193925" cy="3898900"/>
          </a:xfrm>
          <a:prstGeom prst="rect">
            <a:avLst/>
          </a:prstGeom>
          <a:ln w="28575">
            <a:solidFill>
              <a:srgbClr val="0F752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787900" y="2181225"/>
            <a:ext cx="4194175" cy="2400300"/>
          </a:xfrm>
          <a:prstGeom prst="rect">
            <a:avLst/>
          </a:prstGeom>
          <a:ln w="28575">
            <a:solidFill>
              <a:srgbClr val="0F752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Заголовок 1"/>
          <p:cNvSpPr>
            <a:spLocks/>
          </p:cNvSpPr>
          <p:nvPr/>
        </p:nvSpPr>
        <p:spPr bwMode="auto">
          <a:xfrm>
            <a:off x="-12700" y="0"/>
            <a:ext cx="9144000" cy="1571625"/>
          </a:xfrm>
          <a:prstGeom prst="rect">
            <a:avLst/>
          </a:prstGeom>
          <a:gradFill>
            <a:gsLst>
              <a:gs pos="0">
                <a:schemeClr val="bg2">
                  <a:lumMod val="20000"/>
                  <a:lumOff val="80000"/>
                </a:schemeClr>
              </a:gs>
              <a:gs pos="25000">
                <a:schemeClr val="bg2">
                  <a:tint val="83000"/>
                  <a:satMod val="320000"/>
                </a:schemeClr>
              </a:gs>
              <a:gs pos="100000">
                <a:schemeClr val="bg2">
                  <a:shade val="15000"/>
                  <a:satMod val="320000"/>
                </a:schemeClr>
              </a:gs>
            </a:gsLst>
            <a:lin ang="2700000" scaled="1"/>
          </a:gradFill>
          <a:ln w="6350">
            <a:solidFill>
              <a:srgbClr val="969696"/>
            </a:solidFill>
            <a:prstDash val="dashDot"/>
            <a:miter lim="800000"/>
            <a:headEnd/>
            <a:tailEnd/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</p:spPr>
        <p:txBody>
          <a:bodyPr anchor="ctr"/>
          <a:lstStyle/>
          <a:p>
            <a:pPr algn="ctr">
              <a:lnSpc>
                <a:spcPts val="3000"/>
              </a:lnSpc>
              <a:defRPr/>
            </a:pPr>
            <a:r>
              <a:rPr lang="ru-RU" sz="20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РАЗЛИЧНЫЕ ВИДЫ ТРАВМЫ</a:t>
            </a:r>
          </a:p>
        </p:txBody>
      </p:sp>
      <p:sp>
        <p:nvSpPr>
          <p:cNvPr id="55299" name="Text Box 3"/>
          <p:cNvSpPr txBox="1">
            <a:spLocks noChangeArrowheads="1"/>
          </p:cNvSpPr>
          <p:nvPr/>
        </p:nvSpPr>
        <p:spPr bwMode="auto">
          <a:xfrm>
            <a:off x="8501063" y="6572250"/>
            <a:ext cx="642937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  <a:defRPr/>
            </a:pPr>
            <a:fld id="{928EA891-711E-475C-8180-0C12D12F0C69}" type="slidenum">
              <a:rPr lang="ru-RU" sz="1600" b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+mn-cs"/>
              </a:rPr>
              <a:pPr algn="r">
                <a:spcBef>
                  <a:spcPct val="50000"/>
                </a:spcBef>
                <a:defRPr/>
              </a:pPr>
              <a:t>21</a:t>
            </a:fld>
            <a:endParaRPr lang="ru-RU" sz="1600" b="1" dirty="0"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cs typeface="+mn-cs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4925" y="1844675"/>
            <a:ext cx="3321050" cy="4222750"/>
          </a:xfrm>
          <a:prstGeom prst="rect">
            <a:avLst/>
          </a:prstGeom>
          <a:ln w="28575">
            <a:solidFill>
              <a:srgbClr val="0F752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348038" y="1844675"/>
            <a:ext cx="2690812" cy="4221163"/>
          </a:xfrm>
          <a:prstGeom prst="rect">
            <a:avLst/>
          </a:prstGeom>
          <a:ln w="28575">
            <a:solidFill>
              <a:srgbClr val="0F752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011863" y="1844675"/>
            <a:ext cx="3059112" cy="4221163"/>
          </a:xfrm>
          <a:prstGeom prst="rect">
            <a:avLst/>
          </a:prstGeom>
          <a:ln w="28575">
            <a:solidFill>
              <a:srgbClr val="0F752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Заголовок 1"/>
          <p:cNvSpPr>
            <a:spLocks/>
          </p:cNvSpPr>
          <p:nvPr/>
        </p:nvSpPr>
        <p:spPr bwMode="auto">
          <a:xfrm>
            <a:off x="-12700" y="0"/>
            <a:ext cx="9144000" cy="928688"/>
          </a:xfrm>
          <a:prstGeom prst="rect">
            <a:avLst/>
          </a:prstGeom>
          <a:gradFill>
            <a:gsLst>
              <a:gs pos="0">
                <a:schemeClr val="bg2">
                  <a:lumMod val="20000"/>
                  <a:lumOff val="80000"/>
                </a:schemeClr>
              </a:gs>
              <a:gs pos="25000">
                <a:schemeClr val="bg2">
                  <a:tint val="83000"/>
                  <a:satMod val="320000"/>
                </a:schemeClr>
              </a:gs>
              <a:gs pos="100000">
                <a:schemeClr val="bg2">
                  <a:shade val="15000"/>
                  <a:satMod val="320000"/>
                </a:schemeClr>
              </a:gs>
            </a:gsLst>
            <a:lin ang="2700000" scaled="1"/>
          </a:gradFill>
          <a:ln w="6350">
            <a:solidFill>
              <a:srgbClr val="969696"/>
            </a:solidFill>
            <a:prstDash val="dashDot"/>
            <a:miter lim="800000"/>
            <a:headEnd/>
            <a:tailEnd/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</p:spPr>
        <p:txBody>
          <a:bodyPr anchor="ctr"/>
          <a:lstStyle/>
          <a:p>
            <a:pPr algn="ctr">
              <a:lnSpc>
                <a:spcPts val="3000"/>
              </a:lnSpc>
              <a:defRPr/>
            </a:pPr>
            <a:r>
              <a:rPr lang="ru-RU" sz="24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Москва </a:t>
            </a:r>
          </a:p>
          <a:p>
            <a:pPr algn="ctr">
              <a:lnSpc>
                <a:spcPts val="3000"/>
              </a:lnSpc>
              <a:defRPr/>
            </a:pPr>
            <a:r>
              <a:rPr lang="ru-RU" sz="24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взрыв в аэропорту Домодедово (24.01.2011)</a:t>
            </a:r>
          </a:p>
        </p:txBody>
      </p:sp>
      <p:sp>
        <p:nvSpPr>
          <p:cNvPr id="55299" name="Text Box 3"/>
          <p:cNvSpPr txBox="1">
            <a:spLocks noChangeArrowheads="1"/>
          </p:cNvSpPr>
          <p:nvPr/>
        </p:nvSpPr>
        <p:spPr bwMode="auto">
          <a:xfrm>
            <a:off x="8501063" y="6572250"/>
            <a:ext cx="642937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  <a:defRPr/>
            </a:pPr>
            <a:fld id="{FAABB1DD-9095-4CBC-99EE-5F7DC147EF3E}" type="slidenum">
              <a:rPr lang="ru-RU" sz="1600" b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+mn-cs"/>
              </a:rPr>
              <a:pPr algn="r">
                <a:spcBef>
                  <a:spcPct val="50000"/>
                </a:spcBef>
                <a:defRPr/>
              </a:pPr>
              <a:t>22</a:t>
            </a:fld>
            <a:endParaRPr lang="ru-RU" sz="1600" b="1" dirty="0"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cs typeface="+mn-cs"/>
            </a:endParaRPr>
          </a:p>
        </p:txBody>
      </p:sp>
      <p:pic>
        <p:nvPicPr>
          <p:cNvPr id="15364" name="Рисунок 2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35050" y="1111250"/>
            <a:ext cx="7048500" cy="527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одзаголовок 2"/>
          <p:cNvSpPr>
            <a:spLocks/>
          </p:cNvSpPr>
          <p:nvPr/>
        </p:nvSpPr>
        <p:spPr bwMode="auto">
          <a:xfrm>
            <a:off x="71438" y="6429375"/>
            <a:ext cx="2071687" cy="368300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20000"/>
                  <a:lumOff val="80000"/>
                </a:schemeClr>
              </a:gs>
              <a:gs pos="25000">
                <a:schemeClr val="bg2">
                  <a:tint val="83000"/>
                  <a:satMod val="320000"/>
                </a:schemeClr>
              </a:gs>
              <a:gs pos="100000">
                <a:schemeClr val="bg2">
                  <a:shade val="15000"/>
                  <a:satMod val="320000"/>
                </a:schemeClr>
              </a:gs>
            </a:gsLst>
            <a:lin ang="2700000" scaled="1"/>
            <a:tileRect/>
          </a:gra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©</a:t>
            </a:r>
            <a:r>
              <a:rPr lang="ru-RU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РЦСМЭ, 2019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Заголовок 1"/>
          <p:cNvSpPr>
            <a:spLocks/>
          </p:cNvSpPr>
          <p:nvPr/>
        </p:nvSpPr>
        <p:spPr bwMode="auto">
          <a:xfrm>
            <a:off x="-12700" y="0"/>
            <a:ext cx="9144000" cy="928688"/>
          </a:xfrm>
          <a:prstGeom prst="rect">
            <a:avLst/>
          </a:prstGeom>
          <a:gradFill>
            <a:gsLst>
              <a:gs pos="0">
                <a:schemeClr val="bg2">
                  <a:lumMod val="20000"/>
                  <a:lumOff val="80000"/>
                </a:schemeClr>
              </a:gs>
              <a:gs pos="25000">
                <a:schemeClr val="bg2">
                  <a:tint val="83000"/>
                  <a:satMod val="320000"/>
                </a:schemeClr>
              </a:gs>
              <a:gs pos="100000">
                <a:schemeClr val="bg2">
                  <a:shade val="15000"/>
                  <a:satMod val="320000"/>
                </a:schemeClr>
              </a:gs>
            </a:gsLst>
            <a:lin ang="2700000" scaled="1"/>
          </a:gradFill>
          <a:ln w="6350">
            <a:solidFill>
              <a:srgbClr val="969696"/>
            </a:solidFill>
            <a:prstDash val="dashDot"/>
            <a:miter lim="800000"/>
            <a:headEnd/>
            <a:tailEnd/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</p:spPr>
        <p:txBody>
          <a:bodyPr anchor="ctr"/>
          <a:lstStyle/>
          <a:p>
            <a:pPr algn="ctr">
              <a:lnSpc>
                <a:spcPts val="3000"/>
              </a:lnSpc>
              <a:defRPr/>
            </a:pPr>
            <a:r>
              <a:rPr lang="ru-RU" sz="24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Волгоград </a:t>
            </a:r>
          </a:p>
          <a:p>
            <a:pPr algn="ctr">
              <a:lnSpc>
                <a:spcPts val="3000"/>
              </a:lnSpc>
              <a:defRPr/>
            </a:pPr>
            <a:r>
              <a:rPr lang="ru-RU" sz="24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взрыв на железнодорожном вокзале (29.12.2013)</a:t>
            </a:r>
          </a:p>
        </p:txBody>
      </p:sp>
      <p:sp>
        <p:nvSpPr>
          <p:cNvPr id="55299" name="Text Box 3"/>
          <p:cNvSpPr txBox="1">
            <a:spLocks noChangeArrowheads="1"/>
          </p:cNvSpPr>
          <p:nvPr/>
        </p:nvSpPr>
        <p:spPr bwMode="auto">
          <a:xfrm>
            <a:off x="8501063" y="6572250"/>
            <a:ext cx="642937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  <a:defRPr/>
            </a:pPr>
            <a:fld id="{511F23F5-AE98-46ED-A711-B26219F2A4E4}" type="slidenum">
              <a:rPr lang="ru-RU" sz="1600" b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+mn-cs"/>
              </a:rPr>
              <a:pPr algn="r">
                <a:spcBef>
                  <a:spcPct val="50000"/>
                </a:spcBef>
                <a:defRPr/>
              </a:pPr>
              <a:t>23</a:t>
            </a:fld>
            <a:endParaRPr lang="ru-RU" sz="1600" b="1" dirty="0"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cs typeface="+mn-cs"/>
            </a:endParaRPr>
          </a:p>
        </p:txBody>
      </p:sp>
      <p:pic>
        <p:nvPicPr>
          <p:cNvPr id="16388" name="Рисунок 2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7700" y="1196975"/>
            <a:ext cx="7823200" cy="5040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1974850" y="5229225"/>
            <a:ext cx="5168900" cy="708025"/>
          </a:xfrm>
          <a:prstGeom prst="rect">
            <a:avLst/>
          </a:prstGeom>
          <a:solidFill>
            <a:schemeClr val="accent1">
              <a:alpha val="35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ru-RU" sz="20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мощность устройства: не менее </a:t>
            </a:r>
            <a:r>
              <a:rPr lang="ru-RU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10 кг</a:t>
            </a:r>
            <a:r>
              <a:rPr lang="ru-RU" sz="20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 в тротиловом эквиваленте</a:t>
            </a:r>
          </a:p>
        </p:txBody>
      </p:sp>
      <p:sp>
        <p:nvSpPr>
          <p:cNvPr id="8" name="Подзаголовок 2"/>
          <p:cNvSpPr>
            <a:spLocks/>
          </p:cNvSpPr>
          <p:nvPr/>
        </p:nvSpPr>
        <p:spPr bwMode="auto">
          <a:xfrm>
            <a:off x="71438" y="6429375"/>
            <a:ext cx="2071687" cy="368300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20000"/>
                  <a:lumOff val="80000"/>
                </a:schemeClr>
              </a:gs>
              <a:gs pos="25000">
                <a:schemeClr val="bg2">
                  <a:tint val="83000"/>
                  <a:satMod val="320000"/>
                </a:schemeClr>
              </a:gs>
              <a:gs pos="100000">
                <a:schemeClr val="bg2">
                  <a:shade val="15000"/>
                  <a:satMod val="320000"/>
                </a:schemeClr>
              </a:gs>
            </a:gsLst>
            <a:lin ang="2700000" scaled="1"/>
            <a:tileRect/>
          </a:gra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©</a:t>
            </a:r>
            <a:r>
              <a:rPr lang="ru-RU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РЦСМЭ, 2019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Прямоугольник 2"/>
          <p:cNvSpPr>
            <a:spLocks noChangeArrowheads="1"/>
          </p:cNvSpPr>
          <p:nvPr/>
        </p:nvSpPr>
        <p:spPr bwMode="auto">
          <a:xfrm>
            <a:off x="5353050" y="601663"/>
            <a:ext cx="3614738" cy="20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>
                <a:solidFill>
                  <a:srgbClr val="002060"/>
                </a:solidFill>
              </a:rPr>
              <a:t>Линкор «Аризона» затонул </a:t>
            </a:r>
          </a:p>
          <a:p>
            <a:r>
              <a:rPr lang="ru-RU" b="1">
                <a:solidFill>
                  <a:srgbClr val="002060"/>
                </a:solidFill>
              </a:rPr>
              <a:t>7 декабря 1941 года в результате детонации боезапаса главного калибра после  бомбового удара японской авиации </a:t>
            </a:r>
          </a:p>
          <a:p>
            <a:r>
              <a:rPr lang="ru-RU" b="1">
                <a:solidFill>
                  <a:srgbClr val="FF0000"/>
                </a:solidFill>
              </a:rPr>
              <a:t>(Перл Харбор, США)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/>
          <a:srcRect l="6319" t="12778" r="-439" b="10926"/>
          <a:stretch/>
        </p:blipFill>
        <p:spPr>
          <a:xfrm>
            <a:off x="0" y="0"/>
            <a:ext cx="5352673" cy="45761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412" name="Рисунок 5"/>
          <p:cNvPicPr>
            <a:picLocks noChangeAspect="1"/>
          </p:cNvPicPr>
          <p:nvPr/>
        </p:nvPicPr>
        <p:blipFill>
          <a:blip r:embed="rId3" cstate="print"/>
          <a:srcRect t="-2" b="2007"/>
          <a:stretch>
            <a:fillRect/>
          </a:stretch>
        </p:blipFill>
        <p:spPr bwMode="auto">
          <a:xfrm>
            <a:off x="4451350" y="3022600"/>
            <a:ext cx="4692650" cy="383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3" name="Прямоугольник 6"/>
          <p:cNvSpPr>
            <a:spLocks noChangeArrowheads="1"/>
          </p:cNvSpPr>
          <p:nvPr/>
        </p:nvSpPr>
        <p:spPr bwMode="auto">
          <a:xfrm>
            <a:off x="179388" y="5084763"/>
            <a:ext cx="4111625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>
                <a:solidFill>
                  <a:srgbClr val="002060"/>
                </a:solidFill>
              </a:rPr>
              <a:t>Из примерно 1400 человек, находившихся на борту, спастись удалось лишь каждому девятому. </a:t>
            </a:r>
          </a:p>
          <a:p>
            <a:r>
              <a:rPr lang="ru-RU" b="1">
                <a:solidFill>
                  <a:srgbClr val="002060"/>
                </a:solidFill>
              </a:rPr>
              <a:t>Погибли 1177 человек.</a:t>
            </a:r>
          </a:p>
        </p:txBody>
      </p:sp>
      <p:sp>
        <p:nvSpPr>
          <p:cNvPr id="17414" name="Прямоугольник 7"/>
          <p:cNvSpPr>
            <a:spLocks noChangeArrowheads="1"/>
          </p:cNvSpPr>
          <p:nvPr/>
        </p:nvSpPr>
        <p:spPr bwMode="auto">
          <a:xfrm>
            <a:off x="2687638" y="4473575"/>
            <a:ext cx="1763712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>
                <a:solidFill>
                  <a:schemeClr val="bg1"/>
                </a:solidFill>
                <a:latin typeface="Linux Libertine"/>
              </a:rPr>
              <a:t>USS Arizona (BB-39)</a:t>
            </a:r>
            <a:r>
              <a:rPr lang="ru-RU">
                <a:solidFill>
                  <a:schemeClr val="bg1"/>
                </a:solidFill>
                <a:latin typeface="Linux Libertine"/>
              </a:rPr>
              <a:t>)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Рисунок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389" y="38100"/>
            <a:ext cx="5400724" cy="6679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5" name="Прямоугольник 2"/>
          <p:cNvSpPr>
            <a:spLocks noChangeArrowheads="1"/>
          </p:cNvSpPr>
          <p:nvPr/>
        </p:nvSpPr>
        <p:spPr bwMode="auto">
          <a:xfrm>
            <a:off x="5867400" y="1268413"/>
            <a:ext cx="2916952" cy="24314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</a:rPr>
              <a:t>Перл </a:t>
            </a:r>
            <a:r>
              <a:rPr lang="ru-RU" b="1" dirty="0" err="1">
                <a:solidFill>
                  <a:srgbClr val="002060"/>
                </a:solidFill>
              </a:rPr>
              <a:t>Харбор</a:t>
            </a:r>
            <a:endParaRPr lang="ru-RU" b="1" dirty="0">
              <a:solidFill>
                <a:srgbClr val="002060"/>
              </a:solidFill>
            </a:endParaRPr>
          </a:p>
          <a:p>
            <a:r>
              <a:rPr lang="ru-RU" b="1" dirty="0">
                <a:solidFill>
                  <a:srgbClr val="002060"/>
                </a:solidFill>
              </a:rPr>
              <a:t>(2018)</a:t>
            </a:r>
          </a:p>
          <a:p>
            <a:endParaRPr lang="ru-RU" b="1" dirty="0">
              <a:solidFill>
                <a:srgbClr val="002060"/>
              </a:solidFill>
            </a:endParaRPr>
          </a:p>
          <a:p>
            <a:r>
              <a:rPr lang="ru-RU" sz="2000" b="1" dirty="0">
                <a:solidFill>
                  <a:srgbClr val="002060"/>
                </a:solidFill>
              </a:rPr>
              <a:t>Центр идентификации </a:t>
            </a:r>
          </a:p>
          <a:p>
            <a:r>
              <a:rPr lang="ru-RU" sz="2000" b="1" dirty="0">
                <a:solidFill>
                  <a:srgbClr val="002060"/>
                </a:solidFill>
              </a:rPr>
              <a:t>личности погибших в </a:t>
            </a:r>
          </a:p>
          <a:p>
            <a:r>
              <a:rPr lang="ru-RU" sz="2000" b="1" dirty="0">
                <a:solidFill>
                  <a:srgbClr val="002060"/>
                </a:solidFill>
              </a:rPr>
              <a:t>войнах и вооруженных </a:t>
            </a:r>
          </a:p>
          <a:p>
            <a:r>
              <a:rPr lang="ru-RU" sz="2000" b="1" dirty="0">
                <a:solidFill>
                  <a:srgbClr val="002060"/>
                </a:solidFill>
              </a:rPr>
              <a:t>конфликтах</a:t>
            </a:r>
            <a:endParaRPr lang="ru-RU" sz="2000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4" descr="Цунами с фотоаппаратом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08150" y="0"/>
            <a:ext cx="7435850" cy="669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59" name="Picture 8" descr="DSC00637"/>
          <p:cNvPicPr>
            <a:picLocks noChangeAspect="1" noChangeArrowheads="1"/>
          </p:cNvPicPr>
          <p:nvPr/>
        </p:nvPicPr>
        <p:blipFill>
          <a:blip r:embed="rId3" cstate="print">
            <a:lum bright="12000" contrast="18000"/>
          </a:blip>
          <a:srcRect/>
          <a:stretch>
            <a:fillRect/>
          </a:stretch>
        </p:blipFill>
        <p:spPr bwMode="auto">
          <a:xfrm>
            <a:off x="0" y="0"/>
            <a:ext cx="619125" cy="1036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0" name="Rectangle 7"/>
          <p:cNvSpPr>
            <a:spLocks noChangeArrowheads="1"/>
          </p:cNvSpPr>
          <p:nvPr/>
        </p:nvSpPr>
        <p:spPr bwMode="auto">
          <a:xfrm>
            <a:off x="107950" y="1484313"/>
            <a:ext cx="143192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ru-RU" sz="2400" b="1">
                <a:solidFill>
                  <a:srgbClr val="FF0000"/>
                </a:solidFill>
              </a:rPr>
              <a:t>Tsunami</a:t>
            </a:r>
            <a:r>
              <a:rPr lang="ru-RU" altLang="ru-RU" sz="1600" b="1">
                <a:solidFill>
                  <a:srgbClr val="FF0000"/>
                </a:solidFill>
              </a:rPr>
              <a:t> 26.12.2004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3" descr="P603299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455988" y="115888"/>
            <a:ext cx="5688012" cy="5688012"/>
          </a:xfrm>
        </p:spPr>
      </p:pic>
      <p:sp>
        <p:nvSpPr>
          <p:cNvPr id="20483" name="Rectangle 7"/>
          <p:cNvSpPr>
            <a:spLocks noChangeArrowheads="1"/>
          </p:cNvSpPr>
          <p:nvPr/>
        </p:nvSpPr>
        <p:spPr bwMode="auto">
          <a:xfrm>
            <a:off x="857250" y="280988"/>
            <a:ext cx="1914525" cy="706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ru-RU" sz="2400" b="1">
                <a:solidFill>
                  <a:srgbClr val="FF0000"/>
                </a:solidFill>
              </a:rPr>
              <a:t>Tsunami</a:t>
            </a:r>
            <a:r>
              <a:rPr lang="ru-RU" altLang="ru-RU" sz="1600" b="1">
                <a:solidFill>
                  <a:srgbClr val="FF0000"/>
                </a:solidFill>
              </a:rPr>
              <a:t> 26.12.2004</a:t>
            </a:r>
          </a:p>
        </p:txBody>
      </p:sp>
      <p:pic>
        <p:nvPicPr>
          <p:cNvPr id="20484" name="Picture 8" descr="DSC00637"/>
          <p:cNvPicPr>
            <a:picLocks noChangeAspect="1" noChangeArrowheads="1"/>
          </p:cNvPicPr>
          <p:nvPr/>
        </p:nvPicPr>
        <p:blipFill>
          <a:blip r:embed="rId3" cstate="print">
            <a:lum bright="12000" contrast="18000"/>
          </a:blip>
          <a:srcRect/>
          <a:stretch>
            <a:fillRect/>
          </a:stretch>
        </p:blipFill>
        <p:spPr bwMode="auto">
          <a:xfrm>
            <a:off x="200025" y="115888"/>
            <a:ext cx="619125" cy="1036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5" name="Picture 7" descr="DSC02436"/>
          <p:cNvPicPr>
            <a:picLocks noChangeAspect="1" noChangeArrowheads="1"/>
          </p:cNvPicPr>
          <p:nvPr/>
        </p:nvPicPr>
        <p:blipFill>
          <a:blip r:embed="rId4" cstate="print">
            <a:lum bright="18000" contrast="6000"/>
          </a:blip>
          <a:srcRect r="4961"/>
          <a:stretch>
            <a:fillRect/>
          </a:stretch>
        </p:blipFill>
        <p:spPr bwMode="auto">
          <a:xfrm>
            <a:off x="200025" y="2508250"/>
            <a:ext cx="3132138" cy="3295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Прямая соединительная линия 1"/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/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298" name="Заголовок 1"/>
          <p:cNvSpPr>
            <a:spLocks/>
          </p:cNvSpPr>
          <p:nvPr/>
        </p:nvSpPr>
        <p:spPr bwMode="auto">
          <a:xfrm>
            <a:off x="-36513" y="-26988"/>
            <a:ext cx="9144001" cy="1152526"/>
          </a:xfrm>
          <a:prstGeom prst="rect">
            <a:avLst/>
          </a:prstGeom>
          <a:gradFill>
            <a:gsLst>
              <a:gs pos="0">
                <a:schemeClr val="bg2">
                  <a:lumMod val="20000"/>
                  <a:lumOff val="80000"/>
                </a:schemeClr>
              </a:gs>
              <a:gs pos="25000">
                <a:schemeClr val="bg2">
                  <a:tint val="83000"/>
                  <a:satMod val="320000"/>
                </a:schemeClr>
              </a:gs>
              <a:gs pos="100000">
                <a:schemeClr val="bg2">
                  <a:shade val="15000"/>
                  <a:satMod val="320000"/>
                </a:schemeClr>
              </a:gs>
            </a:gsLst>
            <a:lin ang="2700000" scaled="1"/>
          </a:gradFill>
          <a:ln w="6350">
            <a:solidFill>
              <a:srgbClr val="969696"/>
            </a:solidFill>
            <a:prstDash val="dashDot"/>
            <a:miter lim="800000"/>
            <a:headEnd/>
            <a:tailEnd/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</p:spPr>
        <p:txBody>
          <a:bodyPr anchor="ctr"/>
          <a:lstStyle/>
          <a:p>
            <a:pPr algn="ctr">
              <a:lnSpc>
                <a:spcPts val="3000"/>
              </a:lnSpc>
              <a:defRPr/>
            </a:pPr>
            <a:r>
              <a:rPr lang="ru-RU" sz="2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+mn-cs"/>
              </a:rPr>
              <a:t>МЕТОДИКА ПРОВЕДЕНИЯ ИССЛЕДОВАНИЯ ПОСМЕРТНЫХ ОБРАЗЦОВ </a:t>
            </a:r>
            <a:r>
              <a:rPr lang="ru-RU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+mn-cs"/>
              </a:rPr>
              <a:t>КРОВИ И МОЧИ</a:t>
            </a:r>
          </a:p>
          <a:p>
            <a:pPr algn="ctr">
              <a:lnSpc>
                <a:spcPts val="3000"/>
              </a:lnSpc>
              <a:defRPr/>
            </a:pPr>
            <a:r>
              <a:rPr lang="ru-RU" sz="2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+mn-cs"/>
              </a:rPr>
              <a:t>В СПОРНЫХ СЛУЧАЯХ; ОЦЕНКА РЕЗУЛЬТАТОВ</a:t>
            </a:r>
          </a:p>
        </p:txBody>
      </p:sp>
      <p:sp>
        <p:nvSpPr>
          <p:cNvPr id="8" name="Подзаголовок 2"/>
          <p:cNvSpPr>
            <a:spLocks/>
          </p:cNvSpPr>
          <p:nvPr/>
        </p:nvSpPr>
        <p:spPr bwMode="auto">
          <a:xfrm>
            <a:off x="71438" y="6429375"/>
            <a:ext cx="2071687" cy="368300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20000"/>
                  <a:lumOff val="80000"/>
                </a:schemeClr>
              </a:gs>
              <a:gs pos="25000">
                <a:schemeClr val="bg2">
                  <a:tint val="83000"/>
                  <a:satMod val="320000"/>
                </a:schemeClr>
              </a:gs>
              <a:gs pos="100000">
                <a:schemeClr val="bg2">
                  <a:shade val="15000"/>
                  <a:satMod val="320000"/>
                </a:schemeClr>
              </a:gs>
            </a:gsLst>
            <a:lin ang="2700000" scaled="1"/>
            <a:tileRect/>
          </a:gra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©</a:t>
            </a:r>
            <a:r>
              <a:rPr lang="ru-RU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РЦСМЭ, 2018</a:t>
            </a:r>
          </a:p>
        </p:txBody>
      </p:sp>
      <p:sp>
        <p:nvSpPr>
          <p:cNvPr id="55299" name="Text Box 3"/>
          <p:cNvSpPr txBox="1">
            <a:spLocks noChangeArrowheads="1"/>
          </p:cNvSpPr>
          <p:nvPr/>
        </p:nvSpPr>
        <p:spPr bwMode="auto">
          <a:xfrm>
            <a:off x="8501063" y="6524625"/>
            <a:ext cx="642937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  <a:defRPr/>
            </a:pPr>
            <a:fld id="{DA58D0E3-E3FE-4616-832D-B02B71D4569A}" type="slidenum">
              <a:rPr lang="ru-RU" sz="1600" b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+mn-cs"/>
              </a:rPr>
              <a:pPr algn="r">
                <a:spcBef>
                  <a:spcPct val="50000"/>
                </a:spcBef>
                <a:defRPr/>
              </a:pPr>
              <a:t>28</a:t>
            </a:fld>
            <a:endParaRPr lang="ru-RU" sz="1600" b="1" dirty="0"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cs typeface="+mn-cs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4625" y="1243013"/>
            <a:ext cx="1865313" cy="5138737"/>
          </a:xfrm>
          <a:prstGeom prst="rect">
            <a:avLst/>
          </a:prstGeom>
          <a:noFill/>
          <a:ln w="38100">
            <a:solidFill>
              <a:srgbClr val="0F7527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/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389188" y="4648200"/>
            <a:ext cx="557212" cy="1146175"/>
          </a:xfrm>
          <a:prstGeom prst="rect">
            <a:avLst/>
          </a:prstGeom>
          <a:ln w="38100">
            <a:solidFill>
              <a:srgbClr val="0F752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/>
          <a:srcRect/>
          <a:stretch/>
        </p:blipFill>
        <p:spPr>
          <a:xfrm>
            <a:off x="4225925" y="4108450"/>
            <a:ext cx="2217738" cy="2038350"/>
          </a:xfrm>
          <a:prstGeom prst="rect">
            <a:avLst/>
          </a:prstGeom>
          <a:ln w="38100">
            <a:solidFill>
              <a:srgbClr val="0F752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759700" y="4648200"/>
            <a:ext cx="557213" cy="1146175"/>
          </a:xfrm>
          <a:prstGeom prst="rect">
            <a:avLst/>
          </a:prstGeom>
          <a:ln w="38100">
            <a:solidFill>
              <a:srgbClr val="0F752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7164388" y="2144713"/>
            <a:ext cx="1709737" cy="646112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2">
                <a:lumMod val="75000"/>
              </a:schemeClr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3600" b="1" dirty="0">
                <a:latin typeface="Arial" charset="0"/>
                <a:cs typeface="+mn-cs"/>
              </a:rPr>
              <a:t>ГХ-МС</a:t>
            </a:r>
          </a:p>
        </p:txBody>
      </p:sp>
      <p:sp>
        <p:nvSpPr>
          <p:cNvPr id="21515" name="TextBox 8"/>
          <p:cNvSpPr txBox="1">
            <a:spLocks noChangeArrowheads="1"/>
          </p:cNvSpPr>
          <p:nvPr/>
        </p:nvSpPr>
        <p:spPr bwMode="auto">
          <a:xfrm>
            <a:off x="2339975" y="5795963"/>
            <a:ext cx="69373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b="1">
                <a:solidFill>
                  <a:srgbClr val="0F7527"/>
                </a:solidFill>
              </a:rPr>
              <a:t>2 мл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716213" y="2606675"/>
            <a:ext cx="695325" cy="368300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Arial" charset="0"/>
                <a:cs typeface="+mn-cs"/>
              </a:rPr>
              <a:t>1 мл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802063" y="1270000"/>
            <a:ext cx="1165225" cy="2395538"/>
          </a:xfrm>
          <a:prstGeom prst="rect">
            <a:avLst/>
          </a:prstGeom>
          <a:ln w="38100">
            <a:solidFill>
              <a:srgbClr val="0F752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19" name="Прямая со стрелкой 18"/>
          <p:cNvCxnSpPr/>
          <p:nvPr/>
        </p:nvCxnSpPr>
        <p:spPr>
          <a:xfrm>
            <a:off x="2111375" y="3813175"/>
            <a:ext cx="515938" cy="695325"/>
          </a:xfrm>
          <a:prstGeom prst="straightConnector1">
            <a:avLst/>
          </a:prstGeom>
          <a:ln w="76200">
            <a:solidFill>
              <a:srgbClr val="FF0000"/>
            </a:solidFill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 flipH="1">
            <a:off x="2771775" y="2466975"/>
            <a:ext cx="958850" cy="1970088"/>
          </a:xfrm>
          <a:prstGeom prst="straightConnector1">
            <a:avLst/>
          </a:prstGeom>
          <a:ln w="76200">
            <a:solidFill>
              <a:srgbClr val="FFC000"/>
            </a:solidFill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 стрелкой 23"/>
          <p:cNvCxnSpPr/>
          <p:nvPr/>
        </p:nvCxnSpPr>
        <p:spPr>
          <a:xfrm>
            <a:off x="3017838" y="5221288"/>
            <a:ext cx="1122362" cy="0"/>
          </a:xfrm>
          <a:prstGeom prst="straightConnector1">
            <a:avLst/>
          </a:prstGeom>
          <a:ln w="76200">
            <a:solidFill>
              <a:schemeClr val="tx1">
                <a:lumMod val="75000"/>
                <a:lumOff val="25000"/>
              </a:schemeClr>
            </a:solidFill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 стрелкой 26"/>
          <p:cNvCxnSpPr/>
          <p:nvPr/>
        </p:nvCxnSpPr>
        <p:spPr>
          <a:xfrm>
            <a:off x="6475413" y="5221288"/>
            <a:ext cx="1120775" cy="0"/>
          </a:xfrm>
          <a:prstGeom prst="straightConnector1">
            <a:avLst/>
          </a:prstGeom>
          <a:ln w="76200">
            <a:solidFill>
              <a:schemeClr val="tx2">
                <a:lumMod val="75000"/>
              </a:schemeClr>
            </a:solidFill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 стрелкой 25"/>
          <p:cNvCxnSpPr/>
          <p:nvPr/>
        </p:nvCxnSpPr>
        <p:spPr>
          <a:xfrm flipV="1">
            <a:off x="8037513" y="2852738"/>
            <a:ext cx="0" cy="1722437"/>
          </a:xfrm>
          <a:prstGeom prst="straightConnector1">
            <a:avLst/>
          </a:prstGeom>
          <a:ln w="76200">
            <a:solidFill>
              <a:schemeClr val="tx2">
                <a:lumMod val="75000"/>
              </a:schemeClr>
            </a:solidFill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4511675" y="6165850"/>
            <a:ext cx="1716088" cy="3683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b="1" dirty="0" err="1">
                <a:solidFill>
                  <a:schemeClr val="tx2">
                    <a:lumMod val="75000"/>
                  </a:schemeClr>
                </a:solidFill>
                <a:latin typeface="Arial" charset="0"/>
                <a:cs typeface="+mn-cs"/>
              </a:rPr>
              <a:t>вибромиксер</a:t>
            </a:r>
            <a:endParaRPr lang="ru-RU" b="1" dirty="0">
              <a:solidFill>
                <a:schemeClr val="tx2">
                  <a:lumMod val="75000"/>
                </a:schemeClr>
              </a:solidFill>
              <a:latin typeface="Arial" charset="0"/>
              <a:cs typeface="+mn-cs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5003800" y="2636838"/>
            <a:ext cx="1671638" cy="9239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Arial" charset="0"/>
                <a:cs typeface="+mn-cs"/>
              </a:rPr>
              <a:t>стерильный </a:t>
            </a:r>
          </a:p>
          <a:p>
            <a:pPr>
              <a:defRPr/>
            </a:pP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Arial" charset="0"/>
                <a:cs typeface="+mn-cs"/>
              </a:rPr>
              <a:t>сахарный </a:t>
            </a:r>
          </a:p>
          <a:p>
            <a:pPr>
              <a:defRPr/>
            </a:pP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Arial" charset="0"/>
                <a:cs typeface="+mn-cs"/>
              </a:rPr>
              <a:t>бульон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8064500" y="3573463"/>
            <a:ext cx="900113" cy="3683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Arial" charset="0"/>
                <a:cs typeface="+mn-cs"/>
              </a:rPr>
              <a:t>время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Прямая соединительная линия 1"/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/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298" name="Заголовок 1"/>
          <p:cNvSpPr>
            <a:spLocks/>
          </p:cNvSpPr>
          <p:nvPr/>
        </p:nvSpPr>
        <p:spPr bwMode="auto">
          <a:xfrm>
            <a:off x="-36513" y="-26988"/>
            <a:ext cx="9144001" cy="1152526"/>
          </a:xfrm>
          <a:prstGeom prst="rect">
            <a:avLst/>
          </a:prstGeom>
          <a:gradFill>
            <a:gsLst>
              <a:gs pos="0">
                <a:schemeClr val="bg2">
                  <a:lumMod val="20000"/>
                  <a:lumOff val="80000"/>
                </a:schemeClr>
              </a:gs>
              <a:gs pos="25000">
                <a:schemeClr val="bg2">
                  <a:tint val="83000"/>
                  <a:satMod val="320000"/>
                </a:schemeClr>
              </a:gs>
              <a:gs pos="100000">
                <a:schemeClr val="bg2">
                  <a:shade val="15000"/>
                  <a:satMod val="320000"/>
                </a:schemeClr>
              </a:gs>
            </a:gsLst>
            <a:lin ang="2700000" scaled="1"/>
          </a:gradFill>
          <a:ln w="6350">
            <a:solidFill>
              <a:srgbClr val="969696"/>
            </a:solidFill>
            <a:prstDash val="dashDot"/>
            <a:miter lim="800000"/>
            <a:headEnd/>
            <a:tailEnd/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</p:spPr>
        <p:txBody>
          <a:bodyPr anchor="ctr"/>
          <a:lstStyle/>
          <a:p>
            <a:pPr algn="ctr">
              <a:lnSpc>
                <a:spcPts val="3000"/>
              </a:lnSpc>
              <a:defRPr/>
            </a:pPr>
            <a:r>
              <a:rPr lang="ru-RU" sz="2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+mn-cs"/>
              </a:rPr>
              <a:t>МЕТОДИКА ПРОВЕДЕНИЯ ИССЛЕДОВАНИЯ ПОСМЕРТНЫХ ОБРАЗЦОВ </a:t>
            </a:r>
            <a:r>
              <a:rPr lang="ru-RU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+mn-cs"/>
              </a:rPr>
              <a:t>КРОВИ И МОЧИ</a:t>
            </a:r>
          </a:p>
          <a:p>
            <a:pPr algn="ctr">
              <a:lnSpc>
                <a:spcPts val="3000"/>
              </a:lnSpc>
              <a:defRPr/>
            </a:pPr>
            <a:r>
              <a:rPr lang="ru-RU" sz="2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+mn-cs"/>
              </a:rPr>
              <a:t>В СПОРНЫХ СЛУЧАЯХ; ОЦЕНКА РЕЗУЛЬТАТОВ</a:t>
            </a:r>
          </a:p>
        </p:txBody>
      </p:sp>
      <p:sp>
        <p:nvSpPr>
          <p:cNvPr id="8" name="Подзаголовок 2"/>
          <p:cNvSpPr>
            <a:spLocks/>
          </p:cNvSpPr>
          <p:nvPr/>
        </p:nvSpPr>
        <p:spPr bwMode="auto">
          <a:xfrm>
            <a:off x="71438" y="6429375"/>
            <a:ext cx="2071687" cy="368300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20000"/>
                  <a:lumOff val="80000"/>
                </a:schemeClr>
              </a:gs>
              <a:gs pos="25000">
                <a:schemeClr val="bg2">
                  <a:tint val="83000"/>
                  <a:satMod val="320000"/>
                </a:schemeClr>
              </a:gs>
              <a:gs pos="100000">
                <a:schemeClr val="bg2">
                  <a:shade val="15000"/>
                  <a:satMod val="320000"/>
                </a:schemeClr>
              </a:gs>
            </a:gsLst>
            <a:lin ang="2700000" scaled="1"/>
            <a:tileRect/>
          </a:gra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©</a:t>
            </a:r>
            <a:r>
              <a:rPr lang="ru-RU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РЦСМЭ, 2018</a:t>
            </a:r>
          </a:p>
        </p:txBody>
      </p:sp>
      <p:sp>
        <p:nvSpPr>
          <p:cNvPr id="55299" name="Text Box 3"/>
          <p:cNvSpPr txBox="1">
            <a:spLocks noChangeArrowheads="1"/>
          </p:cNvSpPr>
          <p:nvPr/>
        </p:nvSpPr>
        <p:spPr bwMode="auto">
          <a:xfrm>
            <a:off x="8501063" y="6524625"/>
            <a:ext cx="642937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  <a:defRPr/>
            </a:pPr>
            <a:fld id="{97CF2C7B-9132-4B61-9D68-2E2BE2C6BEBC}" type="slidenum">
              <a:rPr lang="ru-RU" sz="1600" b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+mn-cs"/>
              </a:rPr>
              <a:pPr algn="r">
                <a:spcBef>
                  <a:spcPct val="50000"/>
                </a:spcBef>
                <a:defRPr/>
              </a:pPr>
              <a:t>29</a:t>
            </a:fld>
            <a:endParaRPr lang="ru-RU" sz="1600" b="1" dirty="0"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cs typeface="+mn-cs"/>
            </a:endParaRPr>
          </a:p>
        </p:txBody>
      </p:sp>
      <p:pic>
        <p:nvPicPr>
          <p:cNvPr id="22534" name="Рисунок 2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1013" y="1341438"/>
            <a:ext cx="6613525" cy="4721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5" name="Поле 19"/>
          <p:cNvSpPr txBox="1">
            <a:spLocks/>
          </p:cNvSpPr>
          <p:nvPr/>
        </p:nvSpPr>
        <p:spPr bwMode="auto">
          <a:xfrm>
            <a:off x="3919538" y="4883150"/>
            <a:ext cx="1162050" cy="307975"/>
          </a:xfrm>
          <a:prstGeom prst="rect">
            <a:avLst/>
          </a:prstGeom>
          <a:solidFill>
            <a:srgbClr val="FFFFFF"/>
          </a:solidFill>
          <a:ln w="6350">
            <a:solidFill>
              <a:srgbClr val="000000"/>
            </a:solidFill>
            <a:miter lim="800000"/>
            <a:headEnd/>
            <a:tailEnd/>
          </a:ln>
        </p:spPr>
        <p:txBody>
          <a:bodyPr wrap="none"/>
          <a:lstStyle/>
          <a:p>
            <a:pPr>
              <a:spcAft>
                <a:spcPts val="1000"/>
              </a:spcAft>
            </a:pPr>
            <a:r>
              <a:rPr lang="ru-RU" altLang="ru-RU" sz="1100">
                <a:latin typeface="Calibri" pitchFamily="34" charset="0"/>
              </a:rPr>
              <a:t>Контроль 1 и 2</a:t>
            </a:r>
            <a:endParaRPr lang="ru-RU" altLang="ru-RU"/>
          </a:p>
        </p:txBody>
      </p:sp>
      <p:cxnSp>
        <p:nvCxnSpPr>
          <p:cNvPr id="13" name="Прямая со стрелкой 12"/>
          <p:cNvCxnSpPr>
            <a:stCxn id="22535" idx="1"/>
          </p:cNvCxnSpPr>
          <p:nvPr/>
        </p:nvCxnSpPr>
        <p:spPr>
          <a:xfrm flipH="1">
            <a:off x="3384550" y="5037138"/>
            <a:ext cx="534988" cy="42227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537" name="Прямоугольник 15"/>
          <p:cNvSpPr>
            <a:spLocks noChangeArrowheads="1"/>
          </p:cNvSpPr>
          <p:nvPr/>
        </p:nvSpPr>
        <p:spPr bwMode="auto">
          <a:xfrm>
            <a:off x="5915025" y="1311275"/>
            <a:ext cx="3168650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800" b="1" dirty="0">
                <a:solidFill>
                  <a:srgbClr val="FF0000"/>
                </a:solidFill>
              </a:rPr>
              <a:t>А.</a:t>
            </a:r>
            <a:r>
              <a:rPr lang="en-US" sz="1800" b="1" dirty="0">
                <a:solidFill>
                  <a:srgbClr val="002060"/>
                </a:solidFill>
              </a:rPr>
              <a:t> </a:t>
            </a:r>
            <a:r>
              <a:rPr lang="ru-RU" sz="1800" b="1" dirty="0">
                <a:solidFill>
                  <a:srgbClr val="002060"/>
                </a:solidFill>
              </a:rPr>
              <a:t>Спиртовое брожение в бактериальных культурах (в стерильном сахарсодержащем бульоне), анализ после </a:t>
            </a:r>
          </a:p>
          <a:p>
            <a:r>
              <a:rPr lang="ru-RU" sz="1800" b="1" dirty="0">
                <a:solidFill>
                  <a:srgbClr val="FF0000"/>
                </a:solidFill>
              </a:rPr>
              <a:t>1-х</a:t>
            </a:r>
            <a:r>
              <a:rPr lang="ru-RU" sz="1800" b="1" dirty="0">
                <a:solidFill>
                  <a:srgbClr val="002060"/>
                </a:solidFill>
              </a:rPr>
              <a:t> суток инкубации в термостате при +22ºС.</a:t>
            </a:r>
            <a:endParaRPr lang="ru-RU" sz="1800" dirty="0">
              <a:solidFill>
                <a:srgbClr val="002060"/>
              </a:solidFill>
            </a:endParaRPr>
          </a:p>
        </p:txBody>
      </p:sp>
      <p:sp>
        <p:nvSpPr>
          <p:cNvPr id="22538" name="Прямоугольник 16"/>
          <p:cNvSpPr>
            <a:spLocks noChangeArrowheads="1"/>
          </p:cNvSpPr>
          <p:nvPr/>
        </p:nvSpPr>
        <p:spPr bwMode="auto">
          <a:xfrm>
            <a:off x="4572000" y="3501008"/>
            <a:ext cx="45720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 dirty="0"/>
              <a:t>Наложение </a:t>
            </a:r>
            <a:r>
              <a:rPr lang="ru-RU" sz="1600" dirty="0" err="1"/>
              <a:t>хроматограмм</a:t>
            </a:r>
            <a:r>
              <a:rPr lang="ru-RU" sz="1600" dirty="0"/>
              <a:t> 4-х проб и 2-х контрольных образцов стерильного сахаросодержащего субстрата К1 и К2 без добавления бактерий. </a:t>
            </a:r>
          </a:p>
          <a:p>
            <a:r>
              <a:rPr lang="ru-RU" sz="1600" dirty="0"/>
              <a:t>Пик </a:t>
            </a:r>
            <a:r>
              <a:rPr lang="en-US" sz="1600" dirty="0"/>
              <a:t>c RT=</a:t>
            </a:r>
            <a:r>
              <a:rPr lang="ru-RU" sz="1600" dirty="0"/>
              <a:t> 4.60 – </a:t>
            </a:r>
            <a:r>
              <a:rPr lang="ru-RU" sz="1600" dirty="0">
                <a:solidFill>
                  <a:srgbClr val="FF0000"/>
                </a:solidFill>
              </a:rPr>
              <a:t>этанол.</a:t>
            </a:r>
            <a:r>
              <a:rPr lang="ru-RU" sz="1600" dirty="0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79512" y="1052736"/>
            <a:ext cx="8856984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/>
            <a:endParaRPr lang="ru-RU" b="1" i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b="1" i="1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b="1" i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b="1" i="1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b="1" i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b="1" i="1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b="1" i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2000" b="1" dirty="0" smtClean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2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27584" y="188640"/>
            <a:ext cx="7920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572720917"/>
              </p:ext>
            </p:extLst>
          </p:nvPr>
        </p:nvGraphicFramePr>
        <p:xfrm>
          <a:off x="539552" y="692697"/>
          <a:ext cx="8136904" cy="25603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940226"/>
                <a:gridCol w="5196678"/>
              </a:tblGrid>
              <a:tr h="332645">
                <a:tc>
                  <a:txBody>
                    <a:bodyPr/>
                    <a:lstStyle/>
                    <a:p>
                      <a:r>
                        <a:rPr lang="ru-RU" sz="1400" b="1" i="0" dirty="0" smtClean="0">
                          <a:latin typeface="Times New Roman" pitchFamily="18" charset="0"/>
                          <a:cs typeface="Times New Roman" pitchFamily="18" charset="0"/>
                        </a:rPr>
                        <a:t>Медицинской генетики </a:t>
                      </a:r>
                      <a:endParaRPr lang="ru-RU" sz="1400" b="1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200" b="1" i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зав. каф. д.м.н., профессор </a:t>
                      </a:r>
                      <a:r>
                        <a:rPr lang="ru-RU" sz="1200" b="1" i="1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Демикова</a:t>
                      </a:r>
                      <a:r>
                        <a:rPr lang="ru-RU" sz="1200" b="1" i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Н.С. (до 2018</a:t>
                      </a:r>
                      <a:r>
                        <a:rPr lang="ru-RU" sz="1200" b="1" i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г. возглавлял кафедру </a:t>
                      </a:r>
                      <a:r>
                        <a:rPr lang="ru-RU" sz="1200" b="1" i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академик РАН профессор  </a:t>
                      </a:r>
                      <a:r>
                        <a:rPr lang="ru-RU" sz="1200" b="1" i="1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Гинтер</a:t>
                      </a:r>
                      <a:r>
                        <a:rPr lang="ru-RU" sz="1200" b="1" i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Е.К.)</a:t>
                      </a:r>
                      <a:endParaRPr lang="ru-RU" sz="1200" b="1" i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469617">
                <a:tc>
                  <a:txBody>
                    <a:bodyPr/>
                    <a:lstStyle/>
                    <a:p>
                      <a:r>
                        <a:rPr lang="ru-RU" sz="1400" b="1" i="0" dirty="0" smtClean="0">
                          <a:latin typeface="Times New Roman" pitchFamily="18" charset="0"/>
                          <a:cs typeface="Times New Roman" pitchFamily="18" charset="0"/>
                        </a:rPr>
                        <a:t>Биохимии</a:t>
                      </a:r>
                      <a:endParaRPr lang="ru-RU" sz="1400" b="1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b="1" i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зав. каф. д.б.н., профессор Яровая Г.А. (основана академиком</a:t>
                      </a:r>
                      <a:r>
                        <a:rPr lang="ru-RU" sz="1200" b="1" i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РАМН, профессором  </a:t>
                      </a:r>
                      <a:r>
                        <a:rPr lang="ru-RU" sz="1200" b="1" i="1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Ореховичем</a:t>
                      </a:r>
                      <a:r>
                        <a:rPr lang="ru-RU" sz="1200" b="1" i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В.Н.)</a:t>
                      </a:r>
                      <a:endParaRPr lang="ru-RU" sz="1200" b="1" i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b="1" i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469617">
                <a:tc>
                  <a:txBody>
                    <a:bodyPr/>
                    <a:lstStyle/>
                    <a:p>
                      <a:r>
                        <a:rPr lang="ru-RU" sz="1400" b="1" i="0" dirty="0" smtClean="0">
                          <a:latin typeface="Times New Roman" pitchFamily="18" charset="0"/>
                          <a:cs typeface="Times New Roman" pitchFamily="18" charset="0"/>
                        </a:rPr>
                        <a:t>Иммунологии</a:t>
                      </a:r>
                      <a:endParaRPr lang="ru-RU" sz="1400" b="1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i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зав. каф. д.м.н. Казаков С.П. (до октября 2016 г. возглавлял кафедру д.м.н., академик РАН, профессор </a:t>
                      </a:r>
                      <a:r>
                        <a:rPr lang="ru-RU" sz="1200" b="1" i="1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Кашкин</a:t>
                      </a:r>
                      <a:r>
                        <a:rPr lang="ru-RU" sz="1200" b="1" i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К.П.)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1" i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32645">
                <a:tc>
                  <a:txBody>
                    <a:bodyPr/>
                    <a:lstStyle/>
                    <a:p>
                      <a:r>
                        <a:rPr lang="ru-RU" sz="1400" b="1" i="0" dirty="0" smtClean="0">
                          <a:latin typeface="Times New Roman" pitchFamily="18" charset="0"/>
                          <a:cs typeface="Times New Roman" pitchFamily="18" charset="0"/>
                        </a:rPr>
                        <a:t>Общей патологии и патофизиологии </a:t>
                      </a:r>
                      <a:endParaRPr lang="ru-RU" sz="1400" b="1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i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зав. каф. д.м.н., академик РАН, профессор </a:t>
                      </a:r>
                      <a:r>
                        <a:rPr lang="ru-RU" sz="1200" b="1" i="1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Кубатиев</a:t>
                      </a:r>
                      <a:r>
                        <a:rPr lang="ru-RU" sz="1200" b="1" i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А.А.</a:t>
                      </a:r>
                      <a:endParaRPr lang="ru-RU" sz="1200" b="1" i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195674">
                <a:tc>
                  <a:txBody>
                    <a:bodyPr/>
                    <a:lstStyle/>
                    <a:p>
                      <a:r>
                        <a:rPr lang="ru-RU" sz="1400" b="1" i="0" dirty="0" smtClean="0">
                          <a:latin typeface="Times New Roman" pitchFamily="18" charset="0"/>
                          <a:cs typeface="Times New Roman" pitchFamily="18" charset="0"/>
                        </a:rPr>
                        <a:t>Патологической анатомии </a:t>
                      </a:r>
                      <a:endParaRPr lang="ru-RU" sz="1400" b="1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just"/>
                      <a:r>
                        <a:rPr lang="ru-RU" sz="1200" b="1" i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зав. каф. д.м.н., академик РАН, профессор Франк Г.А.</a:t>
                      </a:r>
                      <a:endParaRPr lang="ru-RU" sz="1200" b="1" i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784677112"/>
              </p:ext>
            </p:extLst>
          </p:nvPr>
        </p:nvGraphicFramePr>
        <p:xfrm>
          <a:off x="539552" y="3284984"/>
          <a:ext cx="8064896" cy="33883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889921"/>
                <a:gridCol w="5174975"/>
              </a:tblGrid>
              <a:tr h="518160">
                <a:tc>
                  <a:txBody>
                    <a:bodyPr/>
                    <a:lstStyle/>
                    <a:p>
                      <a:r>
                        <a:rPr lang="ru-RU" sz="1400" b="1" i="0" dirty="0" smtClean="0">
                          <a:latin typeface="Times New Roman" pitchFamily="18" charset="0"/>
                          <a:cs typeface="Times New Roman" pitchFamily="18" charset="0"/>
                        </a:rPr>
                        <a:t>Клинической лабораторной диагностики</a:t>
                      </a:r>
                    </a:p>
                    <a:p>
                      <a:endParaRPr lang="ru-RU" sz="1400" b="1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1" dirty="0" smtClean="0">
                          <a:latin typeface="Times New Roman" pitchFamily="18" charset="0"/>
                          <a:cs typeface="Times New Roman" pitchFamily="18" charset="0"/>
                        </a:rPr>
                        <a:t>зав. каф. д.м.н., профессор Долгов В.В.</a:t>
                      </a:r>
                    </a:p>
                    <a:p>
                      <a:endParaRPr lang="ru-RU" sz="14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400" b="1" i="0" dirty="0" smtClean="0">
                          <a:latin typeface="Times New Roman" pitchFamily="18" charset="0"/>
                          <a:cs typeface="Times New Roman" pitchFamily="18" charset="0"/>
                        </a:rPr>
                        <a:t>Клинической физиологии и функциональной диагностики </a:t>
                      </a:r>
                    </a:p>
                    <a:p>
                      <a:endParaRPr lang="ru-RU" sz="1400" b="1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1" dirty="0" smtClean="0">
                          <a:latin typeface="Times New Roman" pitchFamily="18" charset="0"/>
                          <a:cs typeface="Times New Roman" pitchFamily="18" charset="0"/>
                        </a:rPr>
                        <a:t>зав. каф. д.м.н., член-корр. РАН, профессор Ткаченко С.Б.</a:t>
                      </a:r>
                    </a:p>
                    <a:p>
                      <a:endParaRPr lang="ru-RU" sz="14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400" b="1" i="0" dirty="0" smtClean="0">
                          <a:latin typeface="Times New Roman" pitchFamily="18" charset="0"/>
                          <a:cs typeface="Times New Roman" pitchFamily="18" charset="0"/>
                        </a:rPr>
                        <a:t>Ультразвуковой диагностики </a:t>
                      </a:r>
                      <a:endParaRPr lang="ru-RU" sz="1400" b="1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1" i="1" dirty="0" smtClean="0">
                          <a:latin typeface="Times New Roman" pitchFamily="18" charset="0"/>
                          <a:cs typeface="Times New Roman" pitchFamily="18" charset="0"/>
                        </a:rPr>
                        <a:t>зав. каф. д.м.н., профессор Митьков В.В.</a:t>
                      </a:r>
                    </a:p>
                    <a:p>
                      <a:endParaRPr lang="ru-RU" sz="14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400" b="1" i="0" dirty="0" smtClean="0">
                          <a:latin typeface="Times New Roman" pitchFamily="18" charset="0"/>
                          <a:cs typeface="Times New Roman" pitchFamily="18" charset="0"/>
                        </a:rPr>
                        <a:t>Судебной медицины </a:t>
                      </a:r>
                      <a:endParaRPr lang="ru-RU" sz="1400" b="1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1" i="1" dirty="0" smtClean="0">
                          <a:latin typeface="Times New Roman" pitchFamily="18" charset="0"/>
                          <a:cs typeface="Times New Roman" pitchFamily="18" charset="0"/>
                        </a:rPr>
                        <a:t>зав. каф. </a:t>
                      </a:r>
                      <a:r>
                        <a:rPr lang="ru-RU" sz="1400" b="1" i="1" dirty="0" smtClean="0">
                          <a:latin typeface="Times New Roman" pitchFamily="18" charset="0"/>
                          <a:cs typeface="Times New Roman" pitchFamily="18" charset="0"/>
                        </a:rPr>
                        <a:t>д.м.н.,</a:t>
                      </a:r>
                      <a:r>
                        <a:rPr lang="ru-RU" sz="1400" b="1" i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400" b="1" i="1" baseline="0" smtClean="0">
                          <a:latin typeface="Times New Roman" pitchFamily="18" charset="0"/>
                          <a:cs typeface="Times New Roman" pitchFamily="18" charset="0"/>
                        </a:rPr>
                        <a:t>профессор Ковалёв А.В.</a:t>
                      </a:r>
                      <a:endParaRPr lang="ru-RU" sz="1400" b="1" i="1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400" b="1" i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400" b="1" i="0" dirty="0" smtClean="0">
                          <a:latin typeface="Times New Roman" pitchFamily="18" charset="0"/>
                          <a:cs typeface="Times New Roman" pitchFamily="18" charset="0"/>
                        </a:rPr>
                        <a:t>Авиационной и космической медицины</a:t>
                      </a:r>
                      <a:endParaRPr lang="ru-RU" sz="1400" b="1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1" dirty="0" smtClean="0">
                          <a:latin typeface="Times New Roman" pitchFamily="18" charset="0"/>
                          <a:cs typeface="Times New Roman" pitchFamily="18" charset="0"/>
                        </a:rPr>
                        <a:t>зав. каф. д.м.н., профессор Книга В.В.</a:t>
                      </a:r>
                    </a:p>
                    <a:p>
                      <a:endParaRPr lang="ru-RU" sz="1400" b="1" i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400" b="1" i="0" dirty="0" smtClean="0">
                          <a:latin typeface="Times New Roman" pitchFamily="18" charset="0"/>
                          <a:cs typeface="Times New Roman" pitchFamily="18" charset="0"/>
                        </a:rPr>
                        <a:t>Медицинской техники </a:t>
                      </a:r>
                      <a:endParaRPr lang="ru-RU" sz="1400" b="1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1" i="1" dirty="0" smtClean="0">
                          <a:latin typeface="Times New Roman" pitchFamily="18" charset="0"/>
                          <a:cs typeface="Times New Roman" pitchFamily="18" charset="0"/>
                        </a:rPr>
                        <a:t>зав. каф. д.т.н., профессор Цыганов Д.И.</a:t>
                      </a:r>
                      <a:endParaRPr lang="ru-RU" sz="1400" b="1" i="1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107504" y="-3577"/>
            <a:ext cx="885698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8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Кафедры Академического образовательного центра фундаментальной и трансляционной </a:t>
            </a:r>
            <a:r>
              <a:rPr lang="ru-RU" sz="18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медицины</a:t>
            </a:r>
          </a:p>
          <a:p>
            <a:pPr algn="ctr"/>
            <a:endParaRPr lang="ru-RU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08519151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0"/>
            <a:ext cx="9324528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683568" y="980728"/>
            <a:ext cx="7772400" cy="1470025"/>
          </a:xfrm>
        </p:spPr>
        <p:txBody>
          <a:bodyPr>
            <a:normAutofit/>
          </a:bodyPr>
          <a:lstStyle/>
          <a:p>
            <a:pPr algn="ctr" eaLnBrk="1" hangingPunct="1"/>
            <a:r>
              <a:rPr lang="ru-RU" sz="3200" b="1" dirty="0" smtClean="0">
                <a:effectLst/>
                <a:latin typeface="Times New Roman" pitchFamily="18" charset="0"/>
              </a:rPr>
              <a:t>Кафедра авиационной и космической медицины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99592" y="2924944"/>
            <a:ext cx="68407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ПРОФЕССОР</a:t>
            </a:r>
          </a:p>
          <a:p>
            <a:pPr algn="ctr"/>
            <a:r>
              <a:rPr lang="ru-RU" dirty="0" smtClean="0"/>
              <a:t>КНИГА  ВИКТОР  ВЛАДИМИРОВИЧ</a:t>
            </a:r>
            <a:endParaRPr lang="ru-RU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98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457200" y="620713"/>
            <a:ext cx="8229600" cy="5505450"/>
          </a:xfrm>
        </p:spPr>
        <p:txBody>
          <a:bodyPr/>
          <a:lstStyle/>
          <a:p>
            <a:pPr algn="ctr" eaLnBrk="1" hangingPunct="1">
              <a:buFont typeface="Wingdings" pitchFamily="2" charset="2"/>
              <a:buChar char="§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 2019 г. кафедре авиационной и космической медицине (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АиКМ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) ГБОУ ДПО "Российской медицинской академии непрерывного образования" Минздрава РФ исполняется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80 лет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algn="ctr" eaLnBrk="1" hangingPunct="1">
              <a:buFont typeface="Wingdings" pitchFamily="2" charset="2"/>
              <a:buChar char="§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 1939 г. при Центральном институте усовершенствования врачей была образована кафедра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АиКМ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– </a:t>
            </a:r>
          </a:p>
          <a:p>
            <a:pPr algn="ctr" eaLnBrk="1" hangingPunct="1">
              <a:buNone/>
            </a:pPr>
            <a:r>
              <a:rPr lang="ru-RU" sz="3600" u="sng" dirty="0" smtClean="0">
                <a:latin typeface="Times New Roman" pitchFamily="18" charset="0"/>
                <a:cs typeface="Times New Roman" pitchFamily="18" charset="0"/>
              </a:rPr>
              <a:t>первая в нашей стране и в мире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! 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122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457200" y="549275"/>
            <a:ext cx="8435280" cy="5576888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За время обучения вы ознакомитесь</a:t>
            </a:r>
            <a:r>
              <a:rPr lang="ru-RU" sz="2800" u="sng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Char char="§"/>
            </a:pPr>
            <a:r>
              <a:rPr lang="ru-RU" sz="2800" b="1" i="1" u="sng" dirty="0" smtClean="0">
                <a:latin typeface="Times New Roman" pitchFamily="18" charset="0"/>
                <a:cs typeface="Times New Roman" pitchFamily="18" charset="0"/>
              </a:rPr>
              <a:t>с особенностями труда авиационного персонала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: начиная от набора абитуриентов в летные училища, наблюдения в течение всей летной деятельности и осуществлении врачебно-летной экспертизы;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Char char="§"/>
            </a:pPr>
            <a:r>
              <a:rPr lang="ru-RU" sz="2800" b="1" i="1" u="sng" dirty="0" smtClean="0">
                <a:latin typeface="Times New Roman" pitchFamily="18" charset="0"/>
                <a:cs typeface="Times New Roman" pitchFamily="18" charset="0"/>
              </a:rPr>
              <a:t>с вопросами </a:t>
            </a:r>
            <a:r>
              <a:rPr lang="ru-RU" sz="2800" b="1" i="1" u="sng" dirty="0" err="1" smtClean="0">
                <a:latin typeface="Times New Roman" pitchFamily="18" charset="0"/>
                <a:cs typeface="Times New Roman" pitchFamily="18" charset="0"/>
              </a:rPr>
              <a:t>авариологии</a:t>
            </a:r>
            <a:r>
              <a:rPr lang="ru-RU" sz="2800" b="1" i="1" u="sng" dirty="0" smtClean="0">
                <a:latin typeface="Times New Roman" pitchFamily="18" charset="0"/>
                <a:cs typeface="Times New Roman" pitchFamily="18" charset="0"/>
              </a:rPr>
              <a:t>, расследованием авиационных происшествий</a:t>
            </a:r>
          </a:p>
          <a:p>
            <a:pPr eaLnBrk="1" hangingPunct="1">
              <a:lnSpc>
                <a:spcPct val="80000"/>
              </a:lnSpc>
              <a:buNone/>
            </a:pPr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(совместно с Межгосударственным авиационным комитетом);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Char char="§"/>
            </a:pPr>
            <a:r>
              <a:rPr lang="ru-RU" sz="2800" b="1" i="1" u="sng" dirty="0" smtClean="0">
                <a:latin typeface="Times New Roman" pitchFamily="18" charset="0"/>
                <a:cs typeface="Times New Roman" pitchFamily="18" charset="0"/>
              </a:rPr>
              <a:t>с космической медициной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eaLnBrk="1" hangingPunct="1">
              <a:lnSpc>
                <a:spcPct val="80000"/>
              </a:lnSpc>
              <a:buNone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  отбор, факторы полета, влияние невесомости на организм, проблемы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реадаптации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к наземным условиям. 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540552" cy="710140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146" name="Picture 7" descr="Расследование катастрофы вертолета во время выездного цикла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900113" y="836613"/>
            <a:ext cx="7416800" cy="3603625"/>
          </a:xfrm>
          <a:noFill/>
        </p:spPr>
      </p:pic>
      <p:sp>
        <p:nvSpPr>
          <p:cNvPr id="6147" name="Text Box 8"/>
          <p:cNvSpPr txBox="1">
            <a:spLocks noChangeArrowheads="1"/>
          </p:cNvSpPr>
          <p:nvPr/>
        </p:nvSpPr>
        <p:spPr bwMode="auto">
          <a:xfrm>
            <a:off x="755576" y="4797152"/>
            <a:ext cx="772282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b="1" dirty="0">
                <a:latin typeface="Times New Roman" pitchFamily="18" charset="0"/>
              </a:rPr>
              <a:t>Расследование катастрофы вертолета в горах Памира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324528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170" name="Picture 2" descr="http://i1139.photobucket.com/albums/n547/SVMelnikof/december/tu-154/1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00113" y="765175"/>
            <a:ext cx="7419975" cy="4946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1" name="TextBox 3"/>
          <p:cNvSpPr txBox="1">
            <a:spLocks noChangeArrowheads="1"/>
          </p:cNvSpPr>
          <p:nvPr/>
        </p:nvSpPr>
        <p:spPr bwMode="auto">
          <a:xfrm>
            <a:off x="2484438" y="5949950"/>
            <a:ext cx="4751387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>
                <a:latin typeface="Times New Roman" pitchFamily="18" charset="0"/>
                <a:cs typeface="Arial" pitchFamily="34" charset="0"/>
              </a:rPr>
              <a:t>Катастрофа Ту-154 в Домодедово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-180528" y="0"/>
            <a:ext cx="9577064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194" name="Picture 5" descr="Аварийно-спасательные учения в аэропорту Домодедово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tretch>
            <a:fillRect/>
          </a:stretch>
        </p:blipFill>
        <p:spPr>
          <a:xfrm>
            <a:off x="670983" y="274638"/>
            <a:ext cx="7802033" cy="5851525"/>
          </a:xfrm>
          <a:noFill/>
        </p:spPr>
      </p:pic>
      <p:sp>
        <p:nvSpPr>
          <p:cNvPr id="8195" name="Text Box 6"/>
          <p:cNvSpPr txBox="1">
            <a:spLocks noChangeArrowheads="1"/>
          </p:cNvSpPr>
          <p:nvPr/>
        </p:nvSpPr>
        <p:spPr bwMode="auto">
          <a:xfrm>
            <a:off x="467544" y="6237312"/>
            <a:ext cx="867645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b="1" dirty="0">
                <a:latin typeface="Times New Roman" pitchFamily="18" charset="0"/>
              </a:rPr>
              <a:t>Аварийно-спасательные учения в аэропорту Домодедово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218" name="Picture 13" descr="Выездной учебный цикл в Омское летное училище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751" y="3618239"/>
            <a:ext cx="4032250" cy="28635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2" name="Picture 8" descr="Занятия на летном тренажере с курсантами кафедры в г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23850" y="692150"/>
            <a:ext cx="4254500" cy="2836863"/>
          </a:xfrm>
          <a:noFill/>
        </p:spPr>
      </p:pic>
      <p:pic>
        <p:nvPicPr>
          <p:cNvPr id="9219" name="Picture 9" descr="Иркутский авиационный завод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5220072" y="2564904"/>
            <a:ext cx="3551568" cy="2663676"/>
          </a:xfrm>
          <a:noFill/>
        </p:spPr>
      </p:pic>
      <p:sp>
        <p:nvSpPr>
          <p:cNvPr id="9220" name="Text Box 10"/>
          <p:cNvSpPr txBox="1">
            <a:spLocks noChangeArrowheads="1"/>
          </p:cNvSpPr>
          <p:nvPr/>
        </p:nvSpPr>
        <p:spPr bwMode="auto">
          <a:xfrm>
            <a:off x="4643438" y="692150"/>
            <a:ext cx="3287712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b="1">
                <a:latin typeface="Times New Roman" pitchFamily="18" charset="0"/>
              </a:rPr>
              <a:t>Занятия на летном тренажере</a:t>
            </a:r>
          </a:p>
        </p:txBody>
      </p:sp>
      <p:sp>
        <p:nvSpPr>
          <p:cNvPr id="9221" name="Text Box 11"/>
          <p:cNvSpPr txBox="1">
            <a:spLocks noChangeArrowheads="1"/>
          </p:cNvSpPr>
          <p:nvPr/>
        </p:nvSpPr>
        <p:spPr bwMode="auto">
          <a:xfrm>
            <a:off x="5076825" y="1628775"/>
            <a:ext cx="35687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b="1">
                <a:latin typeface="Times New Roman" pitchFamily="18" charset="0"/>
              </a:rPr>
              <a:t>Иркутский авиационный завод, </a:t>
            </a:r>
          </a:p>
          <a:p>
            <a:pPr algn="ctr"/>
            <a:r>
              <a:rPr lang="ru-RU" b="1">
                <a:latin typeface="Times New Roman" pitchFamily="18" charset="0"/>
              </a:rPr>
              <a:t>представление лайнера МС-21</a:t>
            </a:r>
          </a:p>
        </p:txBody>
      </p:sp>
      <p:sp>
        <p:nvSpPr>
          <p:cNvPr id="9223" name="Text Box 14"/>
          <p:cNvSpPr txBox="1">
            <a:spLocks noChangeArrowheads="1"/>
          </p:cNvSpPr>
          <p:nvPr/>
        </p:nvSpPr>
        <p:spPr bwMode="auto">
          <a:xfrm>
            <a:off x="4932363" y="5589588"/>
            <a:ext cx="3944541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b="1" dirty="0">
                <a:latin typeface="Times New Roman" pitchFamily="18" charset="0"/>
              </a:rPr>
              <a:t>Выездной учебный цикл в </a:t>
            </a:r>
          </a:p>
          <a:p>
            <a:r>
              <a:rPr lang="ru-RU" b="1" dirty="0" smtClean="0">
                <a:latin typeface="Times New Roman" pitchFamily="18" charset="0"/>
              </a:rPr>
              <a:t>Омском летном </a:t>
            </a:r>
            <a:r>
              <a:rPr lang="ru-RU" b="1" dirty="0">
                <a:latin typeface="Times New Roman" pitchFamily="18" charset="0"/>
              </a:rPr>
              <a:t>училище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242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468313" y="765175"/>
            <a:ext cx="8229600" cy="4525963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ru-RU" sz="2800" b="1" i="1" u="sng" dirty="0" smtClean="0">
                <a:latin typeface="Times New Roman" pitchFamily="18" charset="0"/>
                <a:cs typeface="Times New Roman" pitchFamily="18" charset="0"/>
              </a:rPr>
              <a:t>Основная тематика учебных занятий: </a:t>
            </a:r>
          </a:p>
          <a:p>
            <a:pPr eaLnBrk="1" hangingPunct="1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авиационная физиология и патофизиология;</a:t>
            </a:r>
          </a:p>
          <a:p>
            <a:pPr eaLnBrk="1" hangingPunct="1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физиологические особенности летного труда;</a:t>
            </a:r>
          </a:p>
          <a:p>
            <a:pPr eaLnBrk="1" hangingPunct="1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вопросы утомления, переутомления;</a:t>
            </a:r>
          </a:p>
          <a:p>
            <a:pPr eaLnBrk="1" hangingPunct="1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высотная, воздушная, высотная декомпрессионная болезни;</a:t>
            </a:r>
          </a:p>
          <a:p>
            <a:pPr eaLnBrk="1" hangingPunct="1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баротравма среднего уха и придаточных пазух носа; </a:t>
            </a:r>
          </a:p>
          <a:p>
            <a:pPr eaLnBrk="1" hangingPunct="1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и т.д.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266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395536" y="1412777"/>
            <a:ext cx="8229600" cy="3240360"/>
          </a:xfrm>
        </p:spPr>
        <p:txBody>
          <a:bodyPr/>
          <a:lstStyle/>
          <a:p>
            <a:pPr algn="ctr" eaLnBrk="1" hangingPunct="1">
              <a:buFont typeface="Wingdings" pitchFamily="2" charset="2"/>
              <a:buChar char="§"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Кафедра участвует в конференциях с международным участием под эгидой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ICAO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по авиационной и космической медицине совместно с другими структурами авиации: экспериментальная, ФСБ,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Росгвардия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, Министерством обороны и т.д. 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 descr="https://userscontent2.emaze.com/images/ed06e7a5-646b-4f64-a1c7-5ec5f1a18220/5d420947-2880-4d00-a2df-c70c7507673d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2000119"/>
            <a:ext cx="5616624" cy="3545912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395536" y="116632"/>
            <a:ext cx="8280920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/>
              <a:t>ХОТИТЕ БЫТЬ СОВРЕМЕННЫМИ, УНИКАЛЬНЫМИ, ВОСТРЕБОВАННЫМИ, ВЫСОКОПРОФЕССИОНАЛЬНЫМИ СПЕЦИАЛИСТАМИ</a:t>
            </a:r>
            <a:r>
              <a:rPr lang="ru-RU" sz="2800" b="1" dirty="0" smtClean="0"/>
              <a:t>?</a:t>
            </a:r>
          </a:p>
          <a:p>
            <a:pPr algn="ctr"/>
            <a:endParaRPr lang="ru-RU" sz="2800" b="1" dirty="0" smtClean="0"/>
          </a:p>
          <a:p>
            <a:pPr algn="ctr"/>
            <a:r>
              <a:rPr lang="ru-RU" sz="1600" b="1" dirty="0" smtClean="0"/>
              <a:t>ПРИХОДИТЕ НА КАФЕДРЫ АКАДЕМИЧЕСКОГО ОБРАЗОВАТЕЛЬНОГО ЦЕНТРА ФУНДАМЕНТАЛЬНОЙ И ТРАНСЛЯЦИОННОЙ МЕДИЦИНЫ</a:t>
            </a:r>
            <a:r>
              <a:rPr lang="ru-RU" b="1" dirty="0" smtClean="0"/>
              <a:t>!!!</a:t>
            </a:r>
            <a:r>
              <a:rPr lang="ru-RU" sz="2800" b="1" dirty="0" smtClean="0"/>
              <a:t> </a:t>
            </a:r>
            <a:endParaRPr lang="ru-RU" sz="28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1115616" y="5805264"/>
            <a:ext cx="74168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 smtClean="0"/>
              <a:t>СПАСИБО ЗА ВНИМАНИЕ!</a:t>
            </a:r>
            <a:endParaRPr lang="ru-RU" sz="40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67945" y="890522"/>
            <a:ext cx="4032448" cy="26994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5" name="TextBox 4"/>
          <p:cNvSpPr txBox="1"/>
          <p:nvPr/>
        </p:nvSpPr>
        <p:spPr>
          <a:xfrm>
            <a:off x="395536" y="1418000"/>
            <a:ext cx="36004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ФРАНК </a:t>
            </a:r>
          </a:p>
          <a:p>
            <a:pPr algn="ctr"/>
            <a:r>
              <a:rPr lang="ru-RU" sz="20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Георгий </a:t>
            </a:r>
            <a:r>
              <a:rPr lang="ru-RU" sz="2000" b="1" dirty="0" err="1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Авраамович</a:t>
            </a:r>
            <a:r>
              <a:rPr lang="ru-RU" sz="20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endParaRPr lang="ru-RU" sz="2000" b="1" dirty="0" smtClean="0">
              <a:solidFill>
                <a:srgbClr val="8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Заслуженный деятель науки РФ, академик РАН, доктор медицинских наук, профессор</a:t>
            </a:r>
            <a:r>
              <a:rPr lang="ru-RU" sz="20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.    </a:t>
            </a:r>
            <a:endParaRPr lang="ru-RU" sz="2000" b="1" dirty="0">
              <a:solidFill>
                <a:srgbClr val="8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67544" y="3789040"/>
            <a:ext cx="820891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Главный патологоанатом Главного медицинского управления </a:t>
            </a:r>
            <a:b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УД Президента РФ, главный внештатный специалист по патологической анатомии Минздрава России. </a:t>
            </a:r>
          </a:p>
          <a:p>
            <a:pPr algn="just"/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Член Международной академии патологии, президиума Российского научного общества патологоанатомов. </a:t>
            </a:r>
          </a:p>
          <a:p>
            <a:pPr algn="just"/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Лауреат премии Правительства РФ в области науки и техники </a:t>
            </a:r>
            <a:b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 2009 год. </a:t>
            </a:r>
          </a:p>
          <a:p>
            <a:pPr algn="just"/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Заведует кафедрой с 2009 года. </a:t>
            </a:r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539552" y="2420888"/>
            <a:ext cx="3456384" cy="0"/>
          </a:xfrm>
          <a:prstGeom prst="line">
            <a:avLst/>
          </a:prstGeom>
          <a:ln w="158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1223120" y="332656"/>
            <a:ext cx="74533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КАФЕДРА ПАТОЛОГИЧЕСКОЙ АНАТОМИИ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28725" y="116632"/>
            <a:ext cx="82988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Молекулярно-генетические технологии в изучении и </a:t>
            </a:r>
          </a:p>
          <a:p>
            <a:pPr algn="ctr"/>
            <a:r>
              <a:rPr lang="ru-RU" sz="24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диагностике опухолей различных локализаций</a:t>
            </a:r>
          </a:p>
          <a:p>
            <a:pPr algn="ctr"/>
            <a:endParaRPr lang="ru-RU" b="1" spc="300" dirty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95536" y="910516"/>
            <a:ext cx="8061549" cy="62140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b="1" dirty="0">
                <a:solidFill>
                  <a:schemeClr val="accent1">
                    <a:lumMod val="50000"/>
                  </a:schemeClr>
                </a:solidFill>
              </a:rPr>
              <a:t>О</a:t>
            </a:r>
            <a:r>
              <a:rPr lang="ru-RU" sz="1800" b="1" dirty="0" smtClean="0">
                <a:solidFill>
                  <a:schemeClr val="accent1">
                    <a:lumMod val="50000"/>
                  </a:schemeClr>
                </a:solidFill>
              </a:rPr>
              <a:t>ценка </a:t>
            </a:r>
            <a:r>
              <a:rPr lang="ru-RU" sz="1800" b="1" dirty="0">
                <a:solidFill>
                  <a:schemeClr val="accent1">
                    <a:lumMod val="50000"/>
                  </a:schemeClr>
                </a:solidFill>
              </a:rPr>
              <a:t>экспрессии</a:t>
            </a:r>
            <a:r>
              <a:rPr lang="ru-RU" sz="1800" b="1" dirty="0" smtClean="0">
                <a:solidFill>
                  <a:schemeClr val="accent1">
                    <a:lumMod val="50000"/>
                  </a:schemeClr>
                </a:solidFill>
              </a:rPr>
              <a:t>:</a:t>
            </a:r>
          </a:p>
          <a:p>
            <a:r>
              <a:rPr lang="ru-RU" sz="1800" dirty="0" smtClean="0"/>
              <a:t>- </a:t>
            </a:r>
            <a:r>
              <a:rPr lang="ru-RU" sz="1800" dirty="0"/>
              <a:t>мутантного белка </a:t>
            </a:r>
            <a:r>
              <a:rPr lang="en-US" sz="1800" dirty="0"/>
              <a:t>p</a:t>
            </a:r>
            <a:r>
              <a:rPr lang="ru-RU" sz="1800" dirty="0"/>
              <a:t>53 (транскрипционный фактор, регулятор клеточного цикла, </a:t>
            </a:r>
            <a:r>
              <a:rPr lang="ru-RU" sz="1800" dirty="0" err="1"/>
              <a:t>супрессор</a:t>
            </a:r>
            <a:r>
              <a:rPr lang="ru-RU" sz="1800" dirty="0"/>
              <a:t> образования рака, ген ТР53 антионкогенный «страж генома») в раке молочной железы;</a:t>
            </a:r>
          </a:p>
          <a:p>
            <a:r>
              <a:rPr lang="ru-RU" sz="1800" dirty="0"/>
              <a:t>- </a:t>
            </a:r>
            <a:r>
              <a:rPr lang="en-US" sz="1800" dirty="0"/>
              <a:t>HER</a:t>
            </a:r>
            <a:r>
              <a:rPr lang="ru-RU" sz="1800" dirty="0"/>
              <a:t>-2/</a:t>
            </a:r>
            <a:r>
              <a:rPr lang="en-US" sz="1800" dirty="0" err="1"/>
              <a:t>neu</a:t>
            </a:r>
            <a:r>
              <a:rPr lang="en-US" sz="1800" dirty="0"/>
              <a:t>  </a:t>
            </a:r>
            <a:r>
              <a:rPr lang="ru-RU" sz="1800" dirty="0"/>
              <a:t>(рецептор </a:t>
            </a:r>
            <a:r>
              <a:rPr lang="ru-RU" sz="1800" dirty="0" err="1"/>
              <a:t>эпидермального</a:t>
            </a:r>
            <a:r>
              <a:rPr lang="ru-RU" sz="1800" dirty="0"/>
              <a:t> фактора роста, </a:t>
            </a:r>
            <a:r>
              <a:rPr lang="ru-RU" sz="1800" dirty="0" err="1"/>
              <a:t>гиперэкспрессия</a:t>
            </a:r>
            <a:r>
              <a:rPr lang="ru-RU" sz="1800" dirty="0"/>
              <a:t>  характерна для опухолевых клеток) в раке молочной железы;</a:t>
            </a:r>
          </a:p>
          <a:p>
            <a:r>
              <a:rPr lang="ru-RU" sz="1800" dirty="0" smtClean="0"/>
              <a:t>- </a:t>
            </a:r>
            <a:r>
              <a:rPr lang="ru-RU" sz="1800" dirty="0"/>
              <a:t>белка </a:t>
            </a:r>
            <a:r>
              <a:rPr lang="en-US" sz="1800" dirty="0"/>
              <a:t>PDL</a:t>
            </a:r>
            <a:r>
              <a:rPr lang="ru-RU" sz="1800" dirty="0"/>
              <a:t>-1 (</a:t>
            </a:r>
            <a:r>
              <a:rPr lang="ru-RU" sz="1800" dirty="0" err="1"/>
              <a:t>лиганда</a:t>
            </a:r>
            <a:r>
              <a:rPr lang="ru-RU" sz="1800" dirty="0"/>
              <a:t> рецептора </a:t>
            </a:r>
            <a:r>
              <a:rPr lang="en-US" sz="1800" dirty="0" smtClean="0"/>
              <a:t>PD</a:t>
            </a:r>
            <a:r>
              <a:rPr lang="ru-RU" sz="1800" dirty="0" smtClean="0"/>
              <a:t>-1 </a:t>
            </a:r>
            <a:r>
              <a:rPr lang="ru-RU" sz="1800" dirty="0"/>
              <a:t>лимфоцитов) в </a:t>
            </a:r>
            <a:r>
              <a:rPr lang="ru-RU" sz="1800" dirty="0" err="1"/>
              <a:t>урогенетальном</a:t>
            </a:r>
            <a:r>
              <a:rPr lang="ru-RU" sz="1800" dirty="0"/>
              <a:t> раке и </a:t>
            </a:r>
            <a:r>
              <a:rPr lang="ru-RU" sz="1800" dirty="0" err="1"/>
              <a:t>немелкоклеточном</a:t>
            </a:r>
            <a:r>
              <a:rPr lang="ru-RU" sz="1800" dirty="0"/>
              <a:t> раке легкого;</a:t>
            </a:r>
          </a:p>
          <a:p>
            <a:r>
              <a:rPr lang="ru-RU" sz="1800" dirty="0" smtClean="0"/>
              <a:t>- </a:t>
            </a:r>
            <a:r>
              <a:rPr lang="en-US" sz="1800" dirty="0"/>
              <a:t>FASN </a:t>
            </a:r>
            <a:r>
              <a:rPr lang="ru-RU" sz="1800" dirty="0"/>
              <a:t>(</a:t>
            </a:r>
            <a:r>
              <a:rPr lang="ru-RU" sz="1800" dirty="0" smtClean="0"/>
              <a:t>ген кодирующий </a:t>
            </a:r>
            <a:r>
              <a:rPr lang="ru-RU" sz="1800" dirty="0"/>
              <a:t>синтез жирных кислот) в неоплазиях предстательной железы;</a:t>
            </a:r>
          </a:p>
          <a:p>
            <a:r>
              <a:rPr lang="ru-RU" sz="1800" dirty="0" smtClean="0"/>
              <a:t>- </a:t>
            </a:r>
            <a:r>
              <a:rPr lang="ru-RU" sz="1800" dirty="0"/>
              <a:t>ММП </a:t>
            </a:r>
            <a:r>
              <a:rPr lang="ru-RU" sz="1800" dirty="0" smtClean="0"/>
              <a:t>(матриксные </a:t>
            </a:r>
            <a:r>
              <a:rPr lang="ru-RU" sz="1800" dirty="0" err="1" smtClean="0"/>
              <a:t>металлопротеиназы</a:t>
            </a:r>
            <a:r>
              <a:rPr lang="ru-RU" sz="1800" dirty="0" smtClean="0"/>
              <a:t>) 1,2,9,13;</a:t>
            </a:r>
            <a:endParaRPr lang="ru-RU" sz="1800" dirty="0"/>
          </a:p>
          <a:p>
            <a:r>
              <a:rPr lang="ru-RU" sz="1800" dirty="0" smtClean="0"/>
              <a:t>- </a:t>
            </a:r>
            <a:r>
              <a:rPr lang="ru-RU" sz="1800" dirty="0"/>
              <a:t>Е-</a:t>
            </a:r>
            <a:r>
              <a:rPr lang="ru-RU" sz="1800" dirty="0" err="1"/>
              <a:t>кадгерин</a:t>
            </a:r>
            <a:r>
              <a:rPr lang="ru-RU" sz="1800" dirty="0"/>
              <a:t> </a:t>
            </a:r>
            <a:r>
              <a:rPr lang="ru-RU" sz="1800" dirty="0" smtClean="0"/>
              <a:t> (</a:t>
            </a:r>
            <a:r>
              <a:rPr lang="ru-RU" sz="1800" dirty="0" err="1" smtClean="0"/>
              <a:t>Са</a:t>
            </a:r>
            <a:r>
              <a:rPr lang="ru-RU" sz="1800" dirty="0" smtClean="0"/>
              <a:t>-зависимый белок клеточной адгезии при пролиферации эпителиальных клеток); </a:t>
            </a:r>
            <a:endParaRPr lang="ru-RU" sz="1800" dirty="0"/>
          </a:p>
          <a:p>
            <a:pPr marL="285750" indent="-285750">
              <a:lnSpc>
                <a:spcPct val="90000"/>
              </a:lnSpc>
              <a:buFontTx/>
              <a:buChar char="-"/>
            </a:pPr>
            <a:r>
              <a:rPr lang="ru-RU" sz="1800" dirty="0" smtClean="0"/>
              <a:t>ряд </a:t>
            </a:r>
            <a:r>
              <a:rPr lang="ru-RU" sz="1800" dirty="0"/>
              <a:t>других факторов роста и факторов, влияющих на внеклеточный матрикс, базальную мембрану, </a:t>
            </a:r>
            <a:r>
              <a:rPr lang="ru-RU" sz="1800" dirty="0" err="1"/>
              <a:t>ангиогенез</a:t>
            </a:r>
            <a:r>
              <a:rPr lang="ru-RU" sz="1800" dirty="0"/>
              <a:t>, клеточные циклы, </a:t>
            </a:r>
            <a:r>
              <a:rPr lang="ru-RU" sz="1800" dirty="0" err="1" smtClean="0"/>
              <a:t>апоптоз</a:t>
            </a:r>
            <a:r>
              <a:rPr lang="ru-RU" sz="1800" dirty="0" smtClean="0"/>
              <a:t>.</a:t>
            </a:r>
          </a:p>
          <a:p>
            <a:pPr>
              <a:lnSpc>
                <a:spcPct val="80000"/>
              </a:lnSpc>
            </a:pPr>
            <a:endParaRPr lang="ru-RU" sz="1800" dirty="0" smtClean="0"/>
          </a:p>
          <a:p>
            <a:pPr>
              <a:lnSpc>
                <a:spcPct val="90000"/>
              </a:lnSpc>
            </a:pPr>
            <a:r>
              <a:rPr lang="ru-RU" sz="1800" b="1" dirty="0" smtClean="0">
                <a:solidFill>
                  <a:schemeClr val="accent1">
                    <a:lumMod val="50000"/>
                  </a:schemeClr>
                </a:solidFill>
              </a:rPr>
              <a:t>Выявление </a:t>
            </a:r>
            <a:r>
              <a:rPr lang="ru-RU" sz="1800" b="1" dirty="0">
                <a:solidFill>
                  <a:schemeClr val="accent1">
                    <a:lumMod val="50000"/>
                  </a:schemeClr>
                </a:solidFill>
              </a:rPr>
              <a:t>нестабильных участков хромосом </a:t>
            </a:r>
            <a:r>
              <a:rPr lang="ru-RU" sz="1800" dirty="0"/>
              <a:t>(1</a:t>
            </a:r>
            <a:r>
              <a:rPr lang="en-US" sz="1800" dirty="0"/>
              <a:t>q</a:t>
            </a:r>
            <a:r>
              <a:rPr lang="ru-RU" sz="1800" dirty="0"/>
              <a:t>, 10q, 9q</a:t>
            </a:r>
            <a:r>
              <a:rPr lang="ru-RU" sz="1800" dirty="0" smtClean="0"/>
              <a:t>)</a:t>
            </a:r>
          </a:p>
          <a:p>
            <a:pPr>
              <a:lnSpc>
                <a:spcPct val="80000"/>
              </a:lnSpc>
            </a:pPr>
            <a:endParaRPr lang="ru-RU" sz="1800" dirty="0"/>
          </a:p>
          <a:p>
            <a:pPr algn="just">
              <a:lnSpc>
                <a:spcPct val="90000"/>
              </a:lnSpc>
            </a:pPr>
            <a:r>
              <a:rPr lang="ru-RU" sz="1800" b="1" dirty="0" smtClean="0">
                <a:solidFill>
                  <a:schemeClr val="accent1">
                    <a:lumMod val="50000"/>
                  </a:schemeClr>
                </a:solidFill>
              </a:rPr>
              <a:t>Комплексная </a:t>
            </a:r>
            <a:r>
              <a:rPr lang="ru-RU" sz="1800" b="1" dirty="0">
                <a:solidFill>
                  <a:schemeClr val="accent1">
                    <a:lumMod val="50000"/>
                  </a:schemeClr>
                </a:solidFill>
              </a:rPr>
              <a:t>оценка</a:t>
            </a:r>
            <a:r>
              <a:rPr lang="ru-RU" sz="1800" dirty="0"/>
              <a:t> гистологического типа опухоли, </a:t>
            </a:r>
            <a:r>
              <a:rPr lang="ru-RU" sz="1800" dirty="0" err="1"/>
              <a:t>иммуногистохимических</a:t>
            </a:r>
            <a:r>
              <a:rPr lang="ru-RU" sz="1800" dirty="0"/>
              <a:t> маркеров рака, </a:t>
            </a:r>
            <a:r>
              <a:rPr lang="en-US" sz="1800" dirty="0"/>
              <a:t>FISH</a:t>
            </a:r>
            <a:r>
              <a:rPr lang="ru-RU" sz="1800" dirty="0"/>
              <a:t> и </a:t>
            </a:r>
            <a:r>
              <a:rPr lang="en-US" sz="1800" dirty="0"/>
              <a:t>CISH</a:t>
            </a:r>
            <a:r>
              <a:rPr lang="ru-RU" sz="1800" dirty="0"/>
              <a:t> (</a:t>
            </a:r>
            <a:r>
              <a:rPr lang="en-US" sz="1800" dirty="0"/>
              <a:t>in situ</a:t>
            </a:r>
            <a:r>
              <a:rPr lang="ru-RU" sz="1800" dirty="0"/>
              <a:t> гибридизация), молекулярно-генетический анализ для выработки оптимальных подходов лечения, включая </a:t>
            </a:r>
            <a:r>
              <a:rPr lang="ru-RU" sz="1800" dirty="0" err="1"/>
              <a:t>таргетную</a:t>
            </a:r>
            <a:r>
              <a:rPr lang="ru-RU" sz="1800" dirty="0"/>
              <a:t> терапию</a:t>
            </a:r>
          </a:p>
          <a:p>
            <a:pPr algn="just"/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76097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Рисунок 27" descr="Изображение выглядит как внутренний, стена, стол, пол&#10;&#10;Автоматически созданное описание">
            <a:extLst>
              <a:ext uri="{FF2B5EF4-FFF2-40B4-BE49-F238E27FC236}">
                <a16:creationId xmlns="" xmlns:a16="http://schemas.microsoft.com/office/drawing/2014/main" id="{EE1462E6-C1F5-4041-A5AA-5B44CE1B1B9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25"/>
            <a:ext cx="1405441" cy="1247407"/>
          </a:xfrm>
          <a:prstGeom prst="rect">
            <a:avLst/>
          </a:prstGeom>
        </p:spPr>
      </p:pic>
      <p:sp>
        <p:nvSpPr>
          <p:cNvPr id="4" name="Заголовок 3">
            <a:extLst>
              <a:ext uri="{FF2B5EF4-FFF2-40B4-BE49-F238E27FC236}">
                <a16:creationId xmlns="" xmlns:a16="http://schemas.microsoft.com/office/drawing/2014/main" id="{CA0CDDEB-DC72-4364-80D0-CD1F7CC3E6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568" y="1556792"/>
            <a:ext cx="7886700" cy="283614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Обучение на кафедре патологической анатомии проходит на самом современном оборудовании 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по актуальным </a:t>
            </a:r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вопросам диагностики онкологических 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заболеваний, назначению </a:t>
            </a:r>
            <a:r>
              <a:rPr lang="ru-RU" sz="3600" dirty="0" err="1">
                <a:latin typeface="Times New Roman" pitchFamily="18" charset="0"/>
                <a:cs typeface="Times New Roman" pitchFamily="18" charset="0"/>
              </a:rPr>
              <a:t>таргетной</a:t>
            </a:r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и иммунотерапии</a:t>
            </a:r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pic>
        <p:nvPicPr>
          <p:cNvPr id="15" name="Объект 14" descr="Изображение выглядит как внутренний, стена, белый, пол&#10;&#10;Автоматически созданное описание">
            <a:extLst>
              <a:ext uri="{FF2B5EF4-FFF2-40B4-BE49-F238E27FC236}">
                <a16:creationId xmlns="" xmlns:a16="http://schemas.microsoft.com/office/drawing/2014/main" id="{C894F45E-9344-46E1-AD2A-68EE825C68FE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03375" y="-5162"/>
            <a:ext cx="1401322" cy="1243751"/>
          </a:xfrm>
        </p:spPr>
      </p:pic>
      <p:pic>
        <p:nvPicPr>
          <p:cNvPr id="17" name="Объект 16" descr="Изображение выглядит как внутренний, стена, пол, кухня&#10;&#10;Автоматически созданное описание">
            <a:extLst>
              <a:ext uri="{FF2B5EF4-FFF2-40B4-BE49-F238E27FC236}">
                <a16:creationId xmlns="" xmlns:a16="http://schemas.microsoft.com/office/drawing/2014/main" id="{8A680ACC-C71C-401B-B519-E6CFF3F95112}"/>
              </a:ext>
            </a:extLst>
          </p:cNvPr>
          <p:cNvPicPr>
            <a:picLocks noGrp="1" noChangeAspect="1"/>
          </p:cNvPicPr>
          <p:nvPr>
            <p:ph sz="quarter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141118" y="-3328"/>
            <a:ext cx="1399256" cy="1241917"/>
          </a:xfrm>
        </p:spPr>
      </p:pic>
      <p:pic>
        <p:nvPicPr>
          <p:cNvPr id="19" name="Рисунок 18" descr="Изображение выглядит как объект, стол, микроскоп, внутренний&#10;&#10;Автоматически созданное описание">
            <a:extLst>
              <a:ext uri="{FF2B5EF4-FFF2-40B4-BE49-F238E27FC236}">
                <a16:creationId xmlns="" xmlns:a16="http://schemas.microsoft.com/office/drawing/2014/main" id="{5AFD3E5D-C23D-4603-9614-0F19FA09F62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49621" y="1"/>
            <a:ext cx="1397189" cy="1240083"/>
          </a:xfrm>
          <a:prstGeom prst="rect">
            <a:avLst/>
          </a:prstGeom>
        </p:spPr>
      </p:pic>
      <p:pic>
        <p:nvPicPr>
          <p:cNvPr id="21" name="Рисунок 20" descr="Изображение выглядит как стена, внутренний, стол, рабочий стол&#10;&#10;Автоматически созданное описание">
            <a:extLst>
              <a:ext uri="{FF2B5EF4-FFF2-40B4-BE49-F238E27FC236}">
                <a16:creationId xmlns="" xmlns:a16="http://schemas.microsoft.com/office/drawing/2014/main" id="{32D45D00-0D6C-40B4-84D9-21914BCD629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86757" y="955"/>
            <a:ext cx="1401322" cy="1243751"/>
          </a:xfrm>
          <a:prstGeom prst="rect">
            <a:avLst/>
          </a:prstGeom>
        </p:spPr>
      </p:pic>
      <p:pic>
        <p:nvPicPr>
          <p:cNvPr id="23" name="Рисунок 22" descr="Изображение выглядит как стол, рабочий стол, внутренний, компьютер&#10;&#10;Автоматически созданное описание">
            <a:extLst>
              <a:ext uri="{FF2B5EF4-FFF2-40B4-BE49-F238E27FC236}">
                <a16:creationId xmlns="" xmlns:a16="http://schemas.microsoft.com/office/drawing/2014/main" id="{7CA2FEE6-E175-44A7-A465-FE8D4A197C6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746811" y="1"/>
            <a:ext cx="1397189" cy="1240083"/>
          </a:xfrm>
          <a:prstGeom prst="rect">
            <a:avLst/>
          </a:prstGeom>
        </p:spPr>
      </p:pic>
      <p:pic>
        <p:nvPicPr>
          <p:cNvPr id="26" name="Рисунок 25" descr="Изображение выглядит как внутренний, стол, объект, стена&#10;&#10;Автоматически созданное описание">
            <a:extLst>
              <a:ext uri="{FF2B5EF4-FFF2-40B4-BE49-F238E27FC236}">
                <a16:creationId xmlns="" xmlns:a16="http://schemas.microsoft.com/office/drawing/2014/main" id="{6AE3F173-9346-49D0-AB47-BCA3411CCC1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69280" y="1"/>
            <a:ext cx="1405441" cy="1247407"/>
          </a:xfrm>
          <a:prstGeom prst="rect">
            <a:avLst/>
          </a:prstGeom>
        </p:spPr>
      </p:pic>
      <p:pic>
        <p:nvPicPr>
          <p:cNvPr id="30" name="Рисунок 29" descr="Изображение выглядит как фотография, одежда&#10;&#10;Автоматически созданное описание">
            <a:extLst>
              <a:ext uri="{FF2B5EF4-FFF2-40B4-BE49-F238E27FC236}">
                <a16:creationId xmlns="" xmlns:a16="http://schemas.microsoft.com/office/drawing/2014/main" id="{9C631947-40B4-4F99-B5EF-C06B21DCB5B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4895554"/>
            <a:ext cx="9144000" cy="1966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80923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:\РАБОЧИЕ_ДОКУМЕНТЫ\ДОКУМЕНТЫ\РЕКТОР\СЛАЙДЫ\2014\Актовый_день_25.12.14\ЯроваяГА_актовая_речь\Патанатомия\Эктоцервикс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476672"/>
            <a:ext cx="8064895" cy="576064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27949994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E:\РАБОЧИЕ_ДОКУМЕНТЫ\ДОКУМЕНТЫ\РЕКТОР\СЛАЙДЫ\2014\Актовый_день_25.12.14\ЯроваяГА_актовая_речь\Патанатомия\HER-2 диагностика рака молочной железы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023933"/>
            <a:ext cx="8064896" cy="5429403"/>
          </a:xfrm>
          <a:prstGeom prst="rect">
            <a:avLst/>
          </a:prstGeom>
          <a:noFill/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323527" y="44624"/>
            <a:ext cx="8496945" cy="936104"/>
          </a:xfrm>
          <a:prstGeom prst="rect">
            <a:avLst/>
          </a:prstGeom>
        </p:spPr>
        <p:txBody>
          <a:bodyPr/>
          <a:lstStyle/>
          <a:p>
            <a:pPr algn="ctr">
              <a:lnSpc>
                <a:spcPct val="130000"/>
              </a:lnSpc>
              <a:spcBef>
                <a:spcPct val="0"/>
              </a:spcBef>
            </a:pPr>
            <a:r>
              <a:rPr kumimoji="0" lang="ru-RU" sz="2000" b="1" i="0" u="none" strike="noStrike" normalizeH="0" baseline="0" dirty="0" err="1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Иммуногистохимическая</a:t>
            </a:r>
            <a:r>
              <a:rPr kumimoji="0" lang="ru-RU" sz="2000" b="1" i="0" u="none" strike="noStrike" normalizeH="0" baseline="0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диагностика</a:t>
            </a:r>
            <a:r>
              <a:rPr kumimoji="0" lang="en-US" sz="2000" b="1" i="0" u="none" strike="noStrike" normalizeH="0" baseline="0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HER</a:t>
            </a:r>
            <a:r>
              <a:rPr kumimoji="0" lang="ru-RU" sz="2000" b="1" i="0" u="none" strike="noStrike" normalizeH="0" baseline="0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2-статуса </a:t>
            </a:r>
          </a:p>
          <a:p>
            <a:pPr algn="ctr">
              <a:lnSpc>
                <a:spcPct val="130000"/>
              </a:lnSpc>
              <a:spcBef>
                <a:spcPct val="0"/>
              </a:spcBef>
            </a:pPr>
            <a:r>
              <a:rPr lang="ru-RU" sz="20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 выбор </a:t>
            </a:r>
            <a:r>
              <a:rPr kumimoji="0" lang="ru-RU" sz="2000" b="1" i="0" u="none" strike="noStrike" normalizeH="0" baseline="0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варианта лечения (</a:t>
            </a:r>
            <a:r>
              <a:rPr kumimoji="0" lang="ru-RU" sz="2000" b="1" i="0" u="none" strike="noStrike" normalizeH="0" baseline="0" dirty="0" err="1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герцептин</a:t>
            </a:r>
            <a:r>
              <a:rPr kumimoji="0" lang="ru-RU" sz="2000" b="1" i="0" u="none" strike="noStrike" normalizeH="0" baseline="0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) при раке молочной железы</a:t>
            </a:r>
          </a:p>
          <a:p>
            <a:pPr algn="ctr">
              <a:spcBef>
                <a:spcPct val="0"/>
              </a:spcBef>
            </a:pP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8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algn="ctr">
              <a:spcBef>
                <a:spcPct val="0"/>
              </a:spcBef>
            </a:pPr>
            <a:endParaRPr kumimoji="0" lang="ru-RU" sz="2000" b="1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8567255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936104"/>
          </a:xfrm>
          <a:solidFill>
            <a:schemeClr val="accent6">
              <a:lumMod val="40000"/>
              <a:lumOff val="60000"/>
            </a:schemeClr>
          </a:solidFill>
        </p:spPr>
        <p:txBody>
          <a:bodyPr anchor="ctr">
            <a:normAutofit/>
          </a:bodyPr>
          <a:lstStyle/>
          <a:p>
            <a:pPr algn="ctr"/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Роль сигнального пути </a:t>
            </a:r>
            <a:r>
              <a:rPr lang="en-US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PD-1/PD-L1</a:t>
            </a:r>
            <a:endParaRPr lang="ru-RU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Содержимое 5"/>
          <p:cNvSpPr>
            <a:spLocks noGrp="1"/>
          </p:cNvSpPr>
          <p:nvPr>
            <p:ph sz="quarter" idx="1"/>
          </p:nvPr>
        </p:nvSpPr>
        <p:spPr>
          <a:xfrm>
            <a:off x="179512" y="1172116"/>
            <a:ext cx="4794112" cy="5686908"/>
          </a:xfrm>
        </p:spPr>
        <p:txBody>
          <a:bodyPr>
            <a:noAutofit/>
          </a:bodyPr>
          <a:lstStyle/>
          <a:p>
            <a:pPr marL="109728" indent="0" algn="just">
              <a:buNone/>
            </a:pPr>
            <a:r>
              <a:rPr lang="en-US" altLang="ru-RU" sz="1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PD-1</a:t>
            </a:r>
            <a:r>
              <a:rPr lang="en-US" altLang="ru-RU" sz="18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ru-RU" sz="1800" b="1" dirty="0">
                <a:latin typeface="Calibri" panose="020F0502020204030204" pitchFamily="34" charset="0"/>
                <a:cs typeface="Calibri" panose="020F0502020204030204" pitchFamily="34" charset="0"/>
              </a:rPr>
              <a:t>– </a:t>
            </a:r>
            <a:r>
              <a:rPr lang="ru-RU" altLang="ru-RU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рецептор-ингибитор на </a:t>
            </a:r>
            <a:r>
              <a:rPr lang="ru-RU" altLang="ru-RU" sz="1800" dirty="0">
                <a:latin typeface="Calibri" panose="020F0502020204030204" pitchFamily="34" charset="0"/>
                <a:cs typeface="Calibri" panose="020F0502020204030204" pitchFamily="34" charset="0"/>
              </a:rPr>
              <a:t>поверхности активированных </a:t>
            </a:r>
            <a:r>
              <a:rPr lang="ru-RU" altLang="ru-RU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Т-лимфоцитов, В-лимфоцитов, НК и моноцитов. Специфичные </a:t>
            </a:r>
            <a:r>
              <a:rPr lang="ru-RU" altLang="ru-RU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лиганды</a:t>
            </a:r>
            <a:r>
              <a:rPr lang="ru-RU" altLang="ru-RU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altLang="ru-RU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PD-L1</a:t>
            </a:r>
            <a:r>
              <a:rPr lang="ru-RU" altLang="ru-RU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и </a:t>
            </a:r>
            <a:r>
              <a:rPr lang="en-US" altLang="ru-RU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PD-L2</a:t>
            </a:r>
            <a:r>
              <a:rPr lang="ru-RU" altLang="ru-RU" sz="1800" baseline="30000" dirty="0" smtClean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ru-RU" altLang="ru-RU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br>
              <a:rPr lang="ru-RU" altLang="ru-RU" sz="1800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altLang="ru-RU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ru-RU" altLang="ru-RU" sz="1800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altLang="ru-RU" sz="1800" b="1" dirty="0" smtClean="0">
                <a:solidFill>
                  <a:srgbClr val="00359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PD</a:t>
            </a:r>
            <a:r>
              <a:rPr lang="ru-RU" altLang="ru-RU" sz="1800" b="1" dirty="0">
                <a:solidFill>
                  <a:srgbClr val="00359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en-US" altLang="ru-RU" sz="1800" b="1" dirty="0">
                <a:solidFill>
                  <a:srgbClr val="00359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L1 </a:t>
            </a:r>
            <a:r>
              <a:rPr lang="en-US" altLang="ru-RU" sz="18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– </a:t>
            </a:r>
            <a:r>
              <a:rPr lang="ru-RU" altLang="ru-RU" sz="1800" dirty="0">
                <a:latin typeface="Calibri" panose="020F0502020204030204" pitchFamily="34" charset="0"/>
                <a:cs typeface="Calibri" panose="020F0502020204030204" pitchFamily="34" charset="0"/>
              </a:rPr>
              <a:t>трансмембранный </a:t>
            </a:r>
            <a:r>
              <a:rPr lang="ru-RU" altLang="ru-RU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белок, </a:t>
            </a:r>
            <a:r>
              <a:rPr lang="ru-RU" altLang="ru-RU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э</a:t>
            </a:r>
            <a:r>
              <a:rPr lang="ru-RU" altLang="ru-RU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кспрессирующийся</a:t>
            </a:r>
            <a:r>
              <a:rPr lang="ru-RU" altLang="ru-RU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altLang="ru-RU" sz="1800" dirty="0">
                <a:latin typeface="Calibri" panose="020F0502020204030204" pitchFamily="34" charset="0"/>
                <a:cs typeface="Calibri" panose="020F0502020204030204" pitchFamily="34" charset="0"/>
              </a:rPr>
              <a:t>на опухолевых клетках и опухоль-инфильтрирующих лимфоидных клетках различных солидных </a:t>
            </a:r>
            <a:r>
              <a:rPr lang="ru-RU" altLang="ru-RU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опухолей.</a:t>
            </a:r>
            <a:r>
              <a:rPr lang="en-US" altLang="ru-RU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altLang="ru-RU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Блокируюет</a:t>
            </a:r>
            <a:r>
              <a:rPr lang="ru-RU" altLang="ru-RU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altLang="ru-RU" sz="1800" dirty="0">
                <a:latin typeface="Calibri" panose="020F0502020204030204" pitchFamily="34" charset="0"/>
                <a:cs typeface="Calibri" panose="020F0502020204030204" pitchFamily="34" charset="0"/>
              </a:rPr>
              <a:t>избыточную активацию </a:t>
            </a:r>
            <a:r>
              <a:rPr lang="ru-RU" altLang="ru-RU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эффекторных</a:t>
            </a:r>
            <a:r>
              <a:rPr lang="ru-RU" altLang="ru-RU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Т лимфоцитов путём </a:t>
            </a:r>
            <a:r>
              <a:rPr lang="ru-RU" altLang="ru-RU" sz="1800" dirty="0">
                <a:latin typeface="Calibri" panose="020F0502020204030204" pitchFamily="34" charset="0"/>
                <a:cs typeface="Calibri" panose="020F0502020204030204" pitchFamily="34" charset="0"/>
              </a:rPr>
              <a:t>взаимодействия с рецептором </a:t>
            </a:r>
            <a:r>
              <a:rPr lang="en-US" altLang="ru-RU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PD-1</a:t>
            </a:r>
            <a:r>
              <a:rPr lang="ru-RU" altLang="ru-RU" sz="1600" baseline="30000" dirty="0" smtClean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ru-RU" alt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altLang="ru-RU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ru-RU" altLang="ru-RU" sz="1800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altLang="ru-RU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ru-RU" altLang="ru-RU" sz="1800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altLang="ru-RU" sz="1800" b="1" dirty="0" smtClean="0">
                <a:solidFill>
                  <a:srgbClr val="00359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Взаимодействие </a:t>
            </a:r>
            <a:r>
              <a:rPr lang="en-US" altLang="ru-RU" sz="1800" b="1" dirty="0" smtClean="0">
                <a:solidFill>
                  <a:srgbClr val="00359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PD</a:t>
            </a:r>
            <a:r>
              <a:rPr lang="ru-RU" altLang="ru-RU" sz="1800" b="1" dirty="0" smtClean="0">
                <a:solidFill>
                  <a:srgbClr val="00359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en-US" altLang="ru-RU" sz="1800" b="1" dirty="0" smtClean="0">
                <a:solidFill>
                  <a:srgbClr val="00359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1/PD-L1 </a:t>
            </a:r>
            <a:r>
              <a:rPr lang="ru-RU" altLang="ru-RU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индуцирует </a:t>
            </a:r>
            <a:r>
              <a:rPr lang="ru-RU" altLang="ru-RU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апоптоз</a:t>
            </a:r>
            <a:r>
              <a:rPr lang="ru-RU" altLang="ru-RU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активированных Т-лимфоцитов и  </a:t>
            </a:r>
            <a:r>
              <a:rPr lang="en-US" altLang="ru-RU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altLang="ru-RU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способствует «иммунному утомлению»</a:t>
            </a:r>
            <a:r>
              <a:rPr lang="ru-RU" altLang="ru-RU" sz="1800" baseline="30000" dirty="0" smtClean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endParaRPr lang="ru-RU" altLang="ru-RU" sz="1600" baseline="30000" dirty="0">
              <a:solidFill>
                <a:schemeClr val="tx2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09728" indent="0" algn="just">
              <a:buNone/>
            </a:pPr>
            <a:r>
              <a:rPr lang="ru-RU" altLang="ru-RU" sz="1800" b="1" dirty="0" smtClean="0">
                <a:solidFill>
                  <a:srgbClr val="00359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Экспрессия </a:t>
            </a:r>
            <a:r>
              <a:rPr lang="en-US" altLang="ru-RU" sz="1800" b="1" dirty="0" smtClean="0">
                <a:solidFill>
                  <a:srgbClr val="00359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PD-L1</a:t>
            </a:r>
            <a:r>
              <a:rPr lang="ru-RU" altLang="ru-RU" sz="1800" b="1" dirty="0" smtClean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altLang="ru-RU" sz="1800" b="1" i="1" dirty="0" smtClean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– предиктор эффективности анти-</a:t>
            </a:r>
            <a:r>
              <a:rPr lang="en-US" altLang="ru-RU" sz="1800" b="1" i="1" dirty="0" smtClean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PD1</a:t>
            </a:r>
            <a:r>
              <a:rPr lang="ru-RU" altLang="ru-RU" sz="1800" b="1" i="1" dirty="0" smtClean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/-</a:t>
            </a:r>
            <a:r>
              <a:rPr lang="en-US" altLang="ru-RU" sz="1800" b="1" i="1" dirty="0" smtClean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PD-L1 </a:t>
            </a:r>
            <a:r>
              <a:rPr lang="ru-RU" altLang="ru-RU" sz="1800" b="1" i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терапии</a:t>
            </a:r>
            <a:r>
              <a:rPr lang="en-US" altLang="ru-RU" sz="1600" baseline="30000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3, 4</a:t>
            </a:r>
            <a:r>
              <a:rPr lang="ru-RU" altLang="ru-RU" sz="1600" b="1" baseline="30000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ru-RU" altLang="ru-RU" sz="1600" b="1" baseline="30000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ru-RU" altLang="ru-RU" sz="1600" b="1" baseline="30000" dirty="0">
              <a:solidFill>
                <a:schemeClr val="tx2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09728" indent="0">
              <a:buNone/>
            </a:pPr>
            <a:endParaRPr lang="ru-RU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1556792"/>
            <a:ext cx="3829842" cy="367240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190703" y="5445223"/>
            <a:ext cx="427127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US" sz="1400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i="1" dirty="0" err="1">
                <a:latin typeface="Calibri" panose="020F0502020204030204" pitchFamily="34" charset="0"/>
                <a:cs typeface="Calibri" panose="020F0502020204030204" pitchFamily="34" charset="0"/>
              </a:rPr>
              <a:t>Pardoll</a:t>
            </a:r>
            <a:r>
              <a:rPr lang="en-US" sz="1400" i="1" dirty="0">
                <a:latin typeface="Calibri" panose="020F0502020204030204" pitchFamily="34" charset="0"/>
                <a:cs typeface="Calibri" panose="020F0502020204030204" pitchFamily="34" charset="0"/>
              </a:rPr>
              <a:t> DM Nat Rev Cancer </a:t>
            </a:r>
            <a:r>
              <a:rPr lang="en-US" sz="1400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2012</a:t>
            </a:r>
            <a:endParaRPr lang="ru-RU" sz="1400" i="1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ru-RU" sz="1400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2 </a:t>
            </a:r>
            <a:r>
              <a:rPr lang="en-US" sz="1400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Liechtenstein T et al., J </a:t>
            </a:r>
            <a:r>
              <a:rPr lang="en-US" sz="1400" i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Clin</a:t>
            </a:r>
            <a:r>
              <a:rPr lang="en-US" sz="1400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 Cell </a:t>
            </a:r>
            <a:r>
              <a:rPr lang="en-US" sz="1400" i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Immunol</a:t>
            </a:r>
            <a:r>
              <a:rPr lang="en-US" sz="1400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 2012</a:t>
            </a:r>
            <a:endParaRPr lang="en-US" sz="1400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en-US" sz="1400" i="1" dirty="0">
                <a:latin typeface="Calibri" panose="020F0502020204030204" pitchFamily="34" charset="0"/>
                <a:cs typeface="Calibri" panose="020F0502020204030204" pitchFamily="34" charset="0"/>
              </a:rPr>
              <a:t>3 </a:t>
            </a:r>
            <a:r>
              <a:rPr lang="en-US" sz="1400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McDermott DF, Atkins MB </a:t>
            </a:r>
            <a:r>
              <a:rPr lang="en-US" sz="1400" i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Mol</a:t>
            </a:r>
            <a:r>
              <a:rPr lang="en-US" sz="1400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i="1" dirty="0">
                <a:latin typeface="Calibri" panose="020F0502020204030204" pitchFamily="34" charset="0"/>
                <a:cs typeface="Calibri" panose="020F0502020204030204" pitchFamily="34" charset="0"/>
              </a:rPr>
              <a:t>Cancer </a:t>
            </a:r>
            <a:r>
              <a:rPr lang="en-US" sz="1400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Med 2013</a:t>
            </a:r>
            <a:endParaRPr lang="en-US" sz="1400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en-US" sz="1400" i="1" dirty="0">
                <a:latin typeface="Calibri" panose="020F0502020204030204" pitchFamily="34" charset="0"/>
                <a:cs typeface="Calibri" panose="020F0502020204030204" pitchFamily="34" charset="0"/>
              </a:rPr>
              <a:t>4 </a:t>
            </a:r>
            <a:r>
              <a:rPr lang="en-US" sz="1400" i="1" dirty="0" err="1">
                <a:latin typeface="Calibri" panose="020F0502020204030204" pitchFamily="34" charset="0"/>
                <a:cs typeface="Calibri" panose="020F0502020204030204" pitchFamily="34" charset="0"/>
              </a:rPr>
              <a:t>Herbst</a:t>
            </a:r>
            <a:r>
              <a:rPr lang="en-US" sz="1400" i="1" dirty="0">
                <a:latin typeface="Calibri" panose="020F0502020204030204" pitchFamily="34" charset="0"/>
                <a:cs typeface="Calibri" panose="020F0502020204030204" pitchFamily="34" charset="0"/>
              </a:rPr>
              <a:t> R et al. Nature 2014</a:t>
            </a:r>
          </a:p>
        </p:txBody>
      </p:sp>
    </p:spTree>
    <p:extLst>
      <p:ext uri="{BB962C8B-B14F-4D97-AF65-F5344CB8AC3E}">
        <p14:creationId xmlns="" xmlns:p14="http://schemas.microsoft.com/office/powerpoint/2010/main" val="170756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Начальная">
  <a:themeElements>
    <a:clrScheme name="Начальная">
      <a:dk1>
        <a:sysClr val="windowText" lastClr="000000"/>
      </a:dk1>
      <a:lt1>
        <a:sysClr val="window" lastClr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Начальная">
      <a:majorFont>
        <a:latin typeface="Bookman Old Style"/>
        <a:ea typeface=""/>
        <a:cs typeface=""/>
        <a:font script="Grek" typeface="Cambria"/>
        <a:font script="Cyrl" typeface="Cambria"/>
        <a:font script="Jpan" typeface="HG明朝E"/>
        <a:font script="Hang" typeface="돋움"/>
        <a:font script="Hans" typeface="宋体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Gill Sans MT"/>
        <a:ea typeface=""/>
        <a:cs typeface=""/>
        <a:font script="Grek" typeface="Calibri"/>
        <a:font script="Cyrl" typeface="Calibri"/>
        <a:font script="Jpan" typeface="ＭＳ Ｐゴシック"/>
        <a:font script="Hang" typeface="맑은 고딕"/>
        <a:font script="Hans" typeface="华文新魏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Начальная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balanced" dir="t">
              <a:rot lat="0" lon="0" rev="0"/>
            </a:lightRig>
          </a:scene3d>
          <a:sp3d prstMaterial="matte">
            <a:bevelT w="0" h="0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 fov="0">
              <a:rot lat="0" lon="0" rev="0"/>
            </a:camera>
            <a:lightRig rig="soft" dir="t">
              <a:rot lat="0" lon="0" rev="2700000"/>
            </a:lightRig>
          </a:scene3d>
          <a:sp3d prstMaterial="matte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60000"/>
                <a:satMod val="300000"/>
              </a:schemeClr>
            </a:gs>
            <a:gs pos="30000">
              <a:schemeClr val="phClr">
                <a:shade val="80000"/>
                <a:satMod val="230000"/>
              </a:schemeClr>
            </a:gs>
            <a:gs pos="100000">
              <a:schemeClr val="phClr">
                <a:tint val="97000"/>
                <a:satMod val="22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6000"/>
                <a:satMod val="120000"/>
              </a:schemeClr>
              <a:schemeClr val="phClr">
                <a:tint val="90000"/>
              </a:schemeClr>
            </a:duotone>
          </a:blip>
          <a:tile tx="0" ty="0" sx="35000" sy="40000" flip="x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Origin</Template>
  <TotalTime>373</TotalTime>
  <Words>1471</Words>
  <Application>Microsoft Office PowerPoint</Application>
  <PresentationFormat>Экран (4:3)</PresentationFormat>
  <Paragraphs>238</Paragraphs>
  <Slides>39</Slides>
  <Notes>13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39</vt:i4>
      </vt:variant>
    </vt:vector>
  </HeadingPairs>
  <TitlesOfParts>
    <vt:vector size="40" baseType="lpstr">
      <vt:lpstr>Начальная</vt:lpstr>
      <vt:lpstr>Слайд 1</vt:lpstr>
      <vt:lpstr>Программы высшего профессионального образования реализуемые кафедрами АОЦФТМ </vt:lpstr>
      <vt:lpstr>Слайд 3</vt:lpstr>
      <vt:lpstr>Слайд 4</vt:lpstr>
      <vt:lpstr>Слайд 5</vt:lpstr>
      <vt:lpstr>Обучение на кафедре патологической анатомии проходит на самом современном оборудовании по актуальным вопросам диагностики онкологических заболеваний, назначению таргетной и иммунотерапии. </vt:lpstr>
      <vt:lpstr>Слайд 7</vt:lpstr>
      <vt:lpstr>Слайд 8</vt:lpstr>
      <vt:lpstr>Роль сигнального пути PD-1/PD-L1</vt:lpstr>
      <vt:lpstr>Диагностика для назначения иммунотерапии</vt:lpstr>
      <vt:lpstr>Слайд 11</vt:lpstr>
      <vt:lpstr>Деятельность центра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Кафедра авиационной и космической медицины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Yarovayaga</dc:creator>
  <cp:lastModifiedBy>Yarovayaga</cp:lastModifiedBy>
  <cp:revision>52</cp:revision>
  <cp:lastPrinted>2019-01-17T17:10:04Z</cp:lastPrinted>
  <dcterms:created xsi:type="dcterms:W3CDTF">2019-01-22T08:11:39Z</dcterms:created>
  <dcterms:modified xsi:type="dcterms:W3CDTF">2019-06-21T08:28:31Z</dcterms:modified>
</cp:coreProperties>
</file>